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9"/>
  </p:notesMasterIdLst>
  <p:sldIdLst>
    <p:sldId id="265" r:id="rId2"/>
    <p:sldId id="283" r:id="rId3"/>
    <p:sldId id="266" r:id="rId4"/>
    <p:sldId id="282" r:id="rId5"/>
    <p:sldId id="298" r:id="rId6"/>
    <p:sldId id="267" r:id="rId7"/>
    <p:sldId id="285" r:id="rId8"/>
    <p:sldId id="290" r:id="rId9"/>
    <p:sldId id="300" r:id="rId10"/>
    <p:sldId id="301" r:id="rId11"/>
    <p:sldId id="299" r:id="rId12"/>
    <p:sldId id="286" r:id="rId13"/>
    <p:sldId id="287" r:id="rId14"/>
    <p:sldId id="269" r:id="rId15"/>
    <p:sldId id="314" r:id="rId16"/>
    <p:sldId id="313" r:id="rId17"/>
    <p:sldId id="289" r:id="rId18"/>
    <p:sldId id="291" r:id="rId19"/>
    <p:sldId id="292" r:id="rId20"/>
    <p:sldId id="270" r:id="rId21"/>
    <p:sldId id="294" r:id="rId22"/>
    <p:sldId id="293" r:id="rId23"/>
    <p:sldId id="262" r:id="rId24"/>
    <p:sldId id="275" r:id="rId25"/>
    <p:sldId id="276" r:id="rId26"/>
    <p:sldId id="316" r:id="rId27"/>
    <p:sldId id="272" r:id="rId28"/>
    <p:sldId id="315" r:id="rId29"/>
    <p:sldId id="302" r:id="rId30"/>
    <p:sldId id="303" r:id="rId31"/>
    <p:sldId id="305" r:id="rId32"/>
    <p:sldId id="308" r:id="rId33"/>
    <p:sldId id="295" r:id="rId34"/>
    <p:sldId id="277" r:id="rId35"/>
    <p:sldId id="310" r:id="rId36"/>
    <p:sldId id="307" r:id="rId37"/>
    <p:sldId id="26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.robbins" initials="z" lastIdx="5" clrIdx="0">
    <p:extLst>
      <p:ext uri="{19B8F6BF-5375-455C-9EA6-DF929625EA0E}">
        <p15:presenceInfo xmlns:p15="http://schemas.microsoft.com/office/powerpoint/2012/main" userId="zachary.robbi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70" autoAdjust="0"/>
    <p:restoredTop sz="94660"/>
  </p:normalViewPr>
  <p:slideViewPr>
    <p:cSldViewPr snapToGrid="0">
      <p:cViewPr>
        <p:scale>
          <a:sx n="60" d="100"/>
          <a:sy n="60" d="100"/>
        </p:scale>
        <p:origin x="1142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28800" cy="18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Eastern Hemlock Growth</a:t>
            </a:r>
            <a:r>
              <a:rPr lang="en-US" baseline="0"/>
              <a:t> Per Year</a:t>
            </a:r>
            <a:endParaRPr lang="en-US"/>
          </a:p>
        </c:rich>
      </c:tx>
      <c:layout>
        <c:manualLayout>
          <c:xMode val="edge"/>
          <c:yMode val="edge"/>
          <c:x val="0.24831319180726766"/>
          <c:y val="7.36576820463531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Growth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Sheet1!$C$2:$C$490</c:f>
              <c:numCache>
                <c:formatCode>General</c:formatCode>
                <c:ptCount val="489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  <c:pt idx="7">
                  <c:v>18</c:v>
                </c:pt>
                <c:pt idx="8">
                  <c:v>19</c:v>
                </c:pt>
                <c:pt idx="9">
                  <c:v>20</c:v>
                </c:pt>
                <c:pt idx="10">
                  <c:v>21</c:v>
                </c:pt>
                <c:pt idx="11">
                  <c:v>22</c:v>
                </c:pt>
                <c:pt idx="12">
                  <c:v>23</c:v>
                </c:pt>
                <c:pt idx="13">
                  <c:v>24</c:v>
                </c:pt>
                <c:pt idx="14">
                  <c:v>25</c:v>
                </c:pt>
                <c:pt idx="15">
                  <c:v>26</c:v>
                </c:pt>
                <c:pt idx="16">
                  <c:v>27</c:v>
                </c:pt>
                <c:pt idx="17">
                  <c:v>28</c:v>
                </c:pt>
                <c:pt idx="18">
                  <c:v>29</c:v>
                </c:pt>
                <c:pt idx="19">
                  <c:v>30</c:v>
                </c:pt>
                <c:pt idx="20">
                  <c:v>31</c:v>
                </c:pt>
                <c:pt idx="21">
                  <c:v>32</c:v>
                </c:pt>
                <c:pt idx="22">
                  <c:v>33</c:v>
                </c:pt>
                <c:pt idx="23">
                  <c:v>34</c:v>
                </c:pt>
                <c:pt idx="24">
                  <c:v>35</c:v>
                </c:pt>
                <c:pt idx="25">
                  <c:v>36</c:v>
                </c:pt>
                <c:pt idx="26">
                  <c:v>37</c:v>
                </c:pt>
                <c:pt idx="27">
                  <c:v>38</c:v>
                </c:pt>
                <c:pt idx="28">
                  <c:v>39</c:v>
                </c:pt>
                <c:pt idx="29">
                  <c:v>40</c:v>
                </c:pt>
                <c:pt idx="30">
                  <c:v>41</c:v>
                </c:pt>
                <c:pt idx="31">
                  <c:v>42</c:v>
                </c:pt>
                <c:pt idx="32">
                  <c:v>43</c:v>
                </c:pt>
                <c:pt idx="33">
                  <c:v>44</c:v>
                </c:pt>
                <c:pt idx="34">
                  <c:v>45</c:v>
                </c:pt>
                <c:pt idx="35">
                  <c:v>46</c:v>
                </c:pt>
                <c:pt idx="36">
                  <c:v>47</c:v>
                </c:pt>
                <c:pt idx="37">
                  <c:v>48</c:v>
                </c:pt>
                <c:pt idx="38">
                  <c:v>49</c:v>
                </c:pt>
                <c:pt idx="39">
                  <c:v>50</c:v>
                </c:pt>
                <c:pt idx="40">
                  <c:v>51</c:v>
                </c:pt>
                <c:pt idx="41">
                  <c:v>52</c:v>
                </c:pt>
                <c:pt idx="42">
                  <c:v>53</c:v>
                </c:pt>
                <c:pt idx="43">
                  <c:v>54</c:v>
                </c:pt>
                <c:pt idx="44">
                  <c:v>55</c:v>
                </c:pt>
                <c:pt idx="45">
                  <c:v>56</c:v>
                </c:pt>
                <c:pt idx="46">
                  <c:v>57</c:v>
                </c:pt>
                <c:pt idx="47">
                  <c:v>58</c:v>
                </c:pt>
                <c:pt idx="48">
                  <c:v>59</c:v>
                </c:pt>
                <c:pt idx="49">
                  <c:v>60</c:v>
                </c:pt>
                <c:pt idx="50">
                  <c:v>61</c:v>
                </c:pt>
                <c:pt idx="51">
                  <c:v>62</c:v>
                </c:pt>
                <c:pt idx="52">
                  <c:v>63</c:v>
                </c:pt>
                <c:pt idx="53">
                  <c:v>64</c:v>
                </c:pt>
                <c:pt idx="54">
                  <c:v>65</c:v>
                </c:pt>
                <c:pt idx="55">
                  <c:v>66</c:v>
                </c:pt>
                <c:pt idx="56">
                  <c:v>67</c:v>
                </c:pt>
                <c:pt idx="57">
                  <c:v>68</c:v>
                </c:pt>
                <c:pt idx="58">
                  <c:v>69</c:v>
                </c:pt>
                <c:pt idx="59">
                  <c:v>70</c:v>
                </c:pt>
                <c:pt idx="60">
                  <c:v>71</c:v>
                </c:pt>
                <c:pt idx="61">
                  <c:v>72</c:v>
                </c:pt>
                <c:pt idx="62">
                  <c:v>73</c:v>
                </c:pt>
                <c:pt idx="63">
                  <c:v>74</c:v>
                </c:pt>
                <c:pt idx="64">
                  <c:v>75</c:v>
                </c:pt>
                <c:pt idx="65">
                  <c:v>76</c:v>
                </c:pt>
                <c:pt idx="66">
                  <c:v>77</c:v>
                </c:pt>
                <c:pt idx="67">
                  <c:v>78</c:v>
                </c:pt>
                <c:pt idx="68">
                  <c:v>79</c:v>
                </c:pt>
                <c:pt idx="69">
                  <c:v>80</c:v>
                </c:pt>
                <c:pt idx="70">
                  <c:v>81</c:v>
                </c:pt>
                <c:pt idx="71">
                  <c:v>82</c:v>
                </c:pt>
                <c:pt idx="72">
                  <c:v>83</c:v>
                </c:pt>
                <c:pt idx="73">
                  <c:v>84</c:v>
                </c:pt>
                <c:pt idx="74">
                  <c:v>85</c:v>
                </c:pt>
                <c:pt idx="75">
                  <c:v>86</c:v>
                </c:pt>
                <c:pt idx="76">
                  <c:v>87</c:v>
                </c:pt>
                <c:pt idx="77">
                  <c:v>88</c:v>
                </c:pt>
                <c:pt idx="78">
                  <c:v>89</c:v>
                </c:pt>
                <c:pt idx="79">
                  <c:v>90</c:v>
                </c:pt>
                <c:pt idx="80">
                  <c:v>91</c:v>
                </c:pt>
                <c:pt idx="81">
                  <c:v>92</c:v>
                </c:pt>
                <c:pt idx="82">
                  <c:v>93</c:v>
                </c:pt>
                <c:pt idx="83">
                  <c:v>94</c:v>
                </c:pt>
                <c:pt idx="84">
                  <c:v>95</c:v>
                </c:pt>
                <c:pt idx="85">
                  <c:v>96</c:v>
                </c:pt>
                <c:pt idx="86">
                  <c:v>97</c:v>
                </c:pt>
                <c:pt idx="87">
                  <c:v>98</c:v>
                </c:pt>
                <c:pt idx="88">
                  <c:v>99</c:v>
                </c:pt>
                <c:pt idx="89">
                  <c:v>100</c:v>
                </c:pt>
                <c:pt idx="90">
                  <c:v>101</c:v>
                </c:pt>
                <c:pt idx="91">
                  <c:v>102</c:v>
                </c:pt>
                <c:pt idx="92">
                  <c:v>103</c:v>
                </c:pt>
                <c:pt idx="93">
                  <c:v>104</c:v>
                </c:pt>
                <c:pt idx="94">
                  <c:v>105</c:v>
                </c:pt>
                <c:pt idx="95">
                  <c:v>106</c:v>
                </c:pt>
                <c:pt idx="96">
                  <c:v>107</c:v>
                </c:pt>
                <c:pt idx="97">
                  <c:v>108</c:v>
                </c:pt>
                <c:pt idx="98">
                  <c:v>109</c:v>
                </c:pt>
                <c:pt idx="99">
                  <c:v>110</c:v>
                </c:pt>
                <c:pt idx="100">
                  <c:v>111</c:v>
                </c:pt>
                <c:pt idx="101">
                  <c:v>112</c:v>
                </c:pt>
                <c:pt idx="102">
                  <c:v>113</c:v>
                </c:pt>
                <c:pt idx="103">
                  <c:v>114</c:v>
                </c:pt>
                <c:pt idx="104">
                  <c:v>115</c:v>
                </c:pt>
                <c:pt idx="105">
                  <c:v>116</c:v>
                </c:pt>
                <c:pt idx="106">
                  <c:v>117</c:v>
                </c:pt>
                <c:pt idx="107">
                  <c:v>118</c:v>
                </c:pt>
                <c:pt idx="108">
                  <c:v>119</c:v>
                </c:pt>
                <c:pt idx="109">
                  <c:v>120</c:v>
                </c:pt>
                <c:pt idx="110">
                  <c:v>121</c:v>
                </c:pt>
                <c:pt idx="111">
                  <c:v>122</c:v>
                </c:pt>
                <c:pt idx="112">
                  <c:v>123</c:v>
                </c:pt>
                <c:pt idx="113">
                  <c:v>124</c:v>
                </c:pt>
                <c:pt idx="114">
                  <c:v>125</c:v>
                </c:pt>
                <c:pt idx="115">
                  <c:v>126</c:v>
                </c:pt>
                <c:pt idx="116">
                  <c:v>127</c:v>
                </c:pt>
                <c:pt idx="117">
                  <c:v>128</c:v>
                </c:pt>
                <c:pt idx="118">
                  <c:v>129</c:v>
                </c:pt>
                <c:pt idx="119">
                  <c:v>130</c:v>
                </c:pt>
                <c:pt idx="120">
                  <c:v>131</c:v>
                </c:pt>
                <c:pt idx="121">
                  <c:v>132</c:v>
                </c:pt>
                <c:pt idx="122">
                  <c:v>133</c:v>
                </c:pt>
                <c:pt idx="123">
                  <c:v>134</c:v>
                </c:pt>
                <c:pt idx="124">
                  <c:v>135</c:v>
                </c:pt>
                <c:pt idx="125">
                  <c:v>136</c:v>
                </c:pt>
                <c:pt idx="126">
                  <c:v>137</c:v>
                </c:pt>
                <c:pt idx="127">
                  <c:v>138</c:v>
                </c:pt>
                <c:pt idx="128">
                  <c:v>139</c:v>
                </c:pt>
                <c:pt idx="129">
                  <c:v>140</c:v>
                </c:pt>
                <c:pt idx="130">
                  <c:v>141</c:v>
                </c:pt>
                <c:pt idx="131">
                  <c:v>142</c:v>
                </c:pt>
                <c:pt idx="132">
                  <c:v>143</c:v>
                </c:pt>
                <c:pt idx="133">
                  <c:v>144</c:v>
                </c:pt>
                <c:pt idx="134">
                  <c:v>145</c:v>
                </c:pt>
                <c:pt idx="135">
                  <c:v>146</c:v>
                </c:pt>
                <c:pt idx="136">
                  <c:v>147</c:v>
                </c:pt>
                <c:pt idx="137">
                  <c:v>148</c:v>
                </c:pt>
                <c:pt idx="138">
                  <c:v>149</c:v>
                </c:pt>
                <c:pt idx="139">
                  <c:v>150</c:v>
                </c:pt>
                <c:pt idx="140">
                  <c:v>151</c:v>
                </c:pt>
                <c:pt idx="141">
                  <c:v>152</c:v>
                </c:pt>
                <c:pt idx="142">
                  <c:v>153</c:v>
                </c:pt>
                <c:pt idx="143">
                  <c:v>154</c:v>
                </c:pt>
                <c:pt idx="144">
                  <c:v>155</c:v>
                </c:pt>
                <c:pt idx="145">
                  <c:v>156</c:v>
                </c:pt>
                <c:pt idx="146">
                  <c:v>157</c:v>
                </c:pt>
                <c:pt idx="147">
                  <c:v>158</c:v>
                </c:pt>
                <c:pt idx="148">
                  <c:v>159</c:v>
                </c:pt>
                <c:pt idx="149">
                  <c:v>160</c:v>
                </c:pt>
                <c:pt idx="150">
                  <c:v>161</c:v>
                </c:pt>
                <c:pt idx="151">
                  <c:v>162</c:v>
                </c:pt>
                <c:pt idx="152">
                  <c:v>163</c:v>
                </c:pt>
                <c:pt idx="153">
                  <c:v>164</c:v>
                </c:pt>
                <c:pt idx="154">
                  <c:v>165</c:v>
                </c:pt>
                <c:pt idx="155">
                  <c:v>166</c:v>
                </c:pt>
                <c:pt idx="156">
                  <c:v>167</c:v>
                </c:pt>
                <c:pt idx="157">
                  <c:v>168</c:v>
                </c:pt>
                <c:pt idx="158">
                  <c:v>169</c:v>
                </c:pt>
                <c:pt idx="159">
                  <c:v>170</c:v>
                </c:pt>
                <c:pt idx="160">
                  <c:v>171</c:v>
                </c:pt>
                <c:pt idx="161">
                  <c:v>172</c:v>
                </c:pt>
                <c:pt idx="162">
                  <c:v>173</c:v>
                </c:pt>
                <c:pt idx="163">
                  <c:v>174</c:v>
                </c:pt>
                <c:pt idx="164">
                  <c:v>175</c:v>
                </c:pt>
                <c:pt idx="165">
                  <c:v>176</c:v>
                </c:pt>
                <c:pt idx="166">
                  <c:v>177</c:v>
                </c:pt>
                <c:pt idx="167">
                  <c:v>178</c:v>
                </c:pt>
                <c:pt idx="168">
                  <c:v>179</c:v>
                </c:pt>
                <c:pt idx="169">
                  <c:v>180</c:v>
                </c:pt>
                <c:pt idx="170">
                  <c:v>181</c:v>
                </c:pt>
                <c:pt idx="171">
                  <c:v>182</c:v>
                </c:pt>
                <c:pt idx="172">
                  <c:v>183</c:v>
                </c:pt>
                <c:pt idx="173">
                  <c:v>184</c:v>
                </c:pt>
                <c:pt idx="174">
                  <c:v>185</c:v>
                </c:pt>
                <c:pt idx="175">
                  <c:v>186</c:v>
                </c:pt>
                <c:pt idx="176">
                  <c:v>187</c:v>
                </c:pt>
                <c:pt idx="177">
                  <c:v>188</c:v>
                </c:pt>
                <c:pt idx="178">
                  <c:v>189</c:v>
                </c:pt>
                <c:pt idx="179">
                  <c:v>190</c:v>
                </c:pt>
                <c:pt idx="180">
                  <c:v>191</c:v>
                </c:pt>
                <c:pt idx="181">
                  <c:v>192</c:v>
                </c:pt>
                <c:pt idx="182">
                  <c:v>193</c:v>
                </c:pt>
                <c:pt idx="183">
                  <c:v>194</c:v>
                </c:pt>
                <c:pt idx="184">
                  <c:v>195</c:v>
                </c:pt>
                <c:pt idx="185">
                  <c:v>196</c:v>
                </c:pt>
                <c:pt idx="186">
                  <c:v>197</c:v>
                </c:pt>
                <c:pt idx="187">
                  <c:v>198</c:v>
                </c:pt>
                <c:pt idx="188">
                  <c:v>199</c:v>
                </c:pt>
                <c:pt idx="189">
                  <c:v>200</c:v>
                </c:pt>
                <c:pt idx="190">
                  <c:v>201</c:v>
                </c:pt>
                <c:pt idx="191">
                  <c:v>202</c:v>
                </c:pt>
                <c:pt idx="192">
                  <c:v>203</c:v>
                </c:pt>
                <c:pt idx="193">
                  <c:v>204</c:v>
                </c:pt>
                <c:pt idx="194">
                  <c:v>205</c:v>
                </c:pt>
                <c:pt idx="195">
                  <c:v>206</c:v>
                </c:pt>
                <c:pt idx="196">
                  <c:v>207</c:v>
                </c:pt>
                <c:pt idx="197">
                  <c:v>208</c:v>
                </c:pt>
                <c:pt idx="198">
                  <c:v>209</c:v>
                </c:pt>
                <c:pt idx="199">
                  <c:v>210</c:v>
                </c:pt>
                <c:pt idx="200">
                  <c:v>211</c:v>
                </c:pt>
                <c:pt idx="201">
                  <c:v>212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217</c:v>
                </c:pt>
                <c:pt idx="207">
                  <c:v>218</c:v>
                </c:pt>
                <c:pt idx="208">
                  <c:v>219</c:v>
                </c:pt>
                <c:pt idx="209">
                  <c:v>220</c:v>
                </c:pt>
                <c:pt idx="210">
                  <c:v>221</c:v>
                </c:pt>
                <c:pt idx="211">
                  <c:v>222</c:v>
                </c:pt>
                <c:pt idx="212">
                  <c:v>223</c:v>
                </c:pt>
                <c:pt idx="213">
                  <c:v>224</c:v>
                </c:pt>
                <c:pt idx="214">
                  <c:v>225</c:v>
                </c:pt>
                <c:pt idx="215">
                  <c:v>226</c:v>
                </c:pt>
                <c:pt idx="216">
                  <c:v>227</c:v>
                </c:pt>
                <c:pt idx="217">
                  <c:v>228</c:v>
                </c:pt>
                <c:pt idx="218">
                  <c:v>229</c:v>
                </c:pt>
                <c:pt idx="219">
                  <c:v>230</c:v>
                </c:pt>
                <c:pt idx="220">
                  <c:v>231</c:v>
                </c:pt>
                <c:pt idx="221">
                  <c:v>232</c:v>
                </c:pt>
                <c:pt idx="222">
                  <c:v>233</c:v>
                </c:pt>
                <c:pt idx="223">
                  <c:v>234</c:v>
                </c:pt>
                <c:pt idx="224">
                  <c:v>235</c:v>
                </c:pt>
                <c:pt idx="225">
                  <c:v>236</c:v>
                </c:pt>
                <c:pt idx="226">
                  <c:v>237</c:v>
                </c:pt>
                <c:pt idx="227">
                  <c:v>238</c:v>
                </c:pt>
                <c:pt idx="228">
                  <c:v>239</c:v>
                </c:pt>
                <c:pt idx="229">
                  <c:v>240</c:v>
                </c:pt>
                <c:pt idx="230">
                  <c:v>241</c:v>
                </c:pt>
                <c:pt idx="231">
                  <c:v>242</c:v>
                </c:pt>
                <c:pt idx="232">
                  <c:v>243</c:v>
                </c:pt>
                <c:pt idx="233">
                  <c:v>244</c:v>
                </c:pt>
                <c:pt idx="234">
                  <c:v>245</c:v>
                </c:pt>
                <c:pt idx="235">
                  <c:v>246</c:v>
                </c:pt>
                <c:pt idx="236">
                  <c:v>247</c:v>
                </c:pt>
                <c:pt idx="237">
                  <c:v>248</c:v>
                </c:pt>
                <c:pt idx="238">
                  <c:v>249</c:v>
                </c:pt>
                <c:pt idx="239">
                  <c:v>250</c:v>
                </c:pt>
                <c:pt idx="240">
                  <c:v>251</c:v>
                </c:pt>
                <c:pt idx="241">
                  <c:v>252</c:v>
                </c:pt>
                <c:pt idx="242">
                  <c:v>253</c:v>
                </c:pt>
                <c:pt idx="243">
                  <c:v>254</c:v>
                </c:pt>
                <c:pt idx="244">
                  <c:v>255</c:v>
                </c:pt>
                <c:pt idx="245">
                  <c:v>256</c:v>
                </c:pt>
                <c:pt idx="246">
                  <c:v>257</c:v>
                </c:pt>
                <c:pt idx="247">
                  <c:v>258</c:v>
                </c:pt>
                <c:pt idx="248">
                  <c:v>259</c:v>
                </c:pt>
                <c:pt idx="249">
                  <c:v>260</c:v>
                </c:pt>
                <c:pt idx="250">
                  <c:v>261</c:v>
                </c:pt>
                <c:pt idx="251">
                  <c:v>262</c:v>
                </c:pt>
                <c:pt idx="252">
                  <c:v>263</c:v>
                </c:pt>
                <c:pt idx="253">
                  <c:v>264</c:v>
                </c:pt>
                <c:pt idx="254">
                  <c:v>265</c:v>
                </c:pt>
                <c:pt idx="255">
                  <c:v>266</c:v>
                </c:pt>
                <c:pt idx="256">
                  <c:v>267</c:v>
                </c:pt>
                <c:pt idx="257">
                  <c:v>268</c:v>
                </c:pt>
                <c:pt idx="258">
                  <c:v>269</c:v>
                </c:pt>
                <c:pt idx="259">
                  <c:v>270</c:v>
                </c:pt>
                <c:pt idx="260">
                  <c:v>271</c:v>
                </c:pt>
                <c:pt idx="261">
                  <c:v>272</c:v>
                </c:pt>
                <c:pt idx="262">
                  <c:v>273</c:v>
                </c:pt>
                <c:pt idx="263">
                  <c:v>274</c:v>
                </c:pt>
                <c:pt idx="264">
                  <c:v>275</c:v>
                </c:pt>
                <c:pt idx="265">
                  <c:v>276</c:v>
                </c:pt>
                <c:pt idx="266">
                  <c:v>277</c:v>
                </c:pt>
                <c:pt idx="267">
                  <c:v>278</c:v>
                </c:pt>
                <c:pt idx="268">
                  <c:v>279</c:v>
                </c:pt>
                <c:pt idx="269">
                  <c:v>280</c:v>
                </c:pt>
                <c:pt idx="270">
                  <c:v>281</c:v>
                </c:pt>
                <c:pt idx="271">
                  <c:v>282</c:v>
                </c:pt>
                <c:pt idx="272">
                  <c:v>283</c:v>
                </c:pt>
                <c:pt idx="273">
                  <c:v>284</c:v>
                </c:pt>
                <c:pt idx="274">
                  <c:v>285</c:v>
                </c:pt>
                <c:pt idx="275">
                  <c:v>286</c:v>
                </c:pt>
                <c:pt idx="276">
                  <c:v>287</c:v>
                </c:pt>
                <c:pt idx="277">
                  <c:v>288</c:v>
                </c:pt>
                <c:pt idx="278">
                  <c:v>289</c:v>
                </c:pt>
                <c:pt idx="279">
                  <c:v>290</c:v>
                </c:pt>
                <c:pt idx="280">
                  <c:v>291</c:v>
                </c:pt>
                <c:pt idx="281">
                  <c:v>292</c:v>
                </c:pt>
                <c:pt idx="282">
                  <c:v>293</c:v>
                </c:pt>
                <c:pt idx="283">
                  <c:v>294</c:v>
                </c:pt>
                <c:pt idx="284">
                  <c:v>295</c:v>
                </c:pt>
                <c:pt idx="285">
                  <c:v>296</c:v>
                </c:pt>
                <c:pt idx="286">
                  <c:v>297</c:v>
                </c:pt>
                <c:pt idx="287">
                  <c:v>298</c:v>
                </c:pt>
                <c:pt idx="288">
                  <c:v>299</c:v>
                </c:pt>
                <c:pt idx="289">
                  <c:v>300</c:v>
                </c:pt>
                <c:pt idx="290">
                  <c:v>301</c:v>
                </c:pt>
                <c:pt idx="291">
                  <c:v>302</c:v>
                </c:pt>
                <c:pt idx="292">
                  <c:v>303</c:v>
                </c:pt>
                <c:pt idx="293">
                  <c:v>304</c:v>
                </c:pt>
                <c:pt idx="294">
                  <c:v>305</c:v>
                </c:pt>
                <c:pt idx="295">
                  <c:v>306</c:v>
                </c:pt>
                <c:pt idx="296">
                  <c:v>307</c:v>
                </c:pt>
                <c:pt idx="297">
                  <c:v>308</c:v>
                </c:pt>
                <c:pt idx="298">
                  <c:v>309</c:v>
                </c:pt>
                <c:pt idx="299">
                  <c:v>310</c:v>
                </c:pt>
                <c:pt idx="300">
                  <c:v>311</c:v>
                </c:pt>
                <c:pt idx="301">
                  <c:v>312</c:v>
                </c:pt>
                <c:pt idx="302">
                  <c:v>313</c:v>
                </c:pt>
                <c:pt idx="303">
                  <c:v>314</c:v>
                </c:pt>
                <c:pt idx="304">
                  <c:v>315</c:v>
                </c:pt>
                <c:pt idx="305">
                  <c:v>316</c:v>
                </c:pt>
                <c:pt idx="306">
                  <c:v>317</c:v>
                </c:pt>
                <c:pt idx="307">
                  <c:v>318</c:v>
                </c:pt>
                <c:pt idx="308">
                  <c:v>319</c:v>
                </c:pt>
                <c:pt idx="309">
                  <c:v>320</c:v>
                </c:pt>
                <c:pt idx="310">
                  <c:v>321</c:v>
                </c:pt>
                <c:pt idx="311">
                  <c:v>322</c:v>
                </c:pt>
                <c:pt idx="312">
                  <c:v>323</c:v>
                </c:pt>
                <c:pt idx="313">
                  <c:v>324</c:v>
                </c:pt>
                <c:pt idx="314">
                  <c:v>325</c:v>
                </c:pt>
                <c:pt idx="315">
                  <c:v>326</c:v>
                </c:pt>
                <c:pt idx="316">
                  <c:v>327</c:v>
                </c:pt>
                <c:pt idx="317">
                  <c:v>328</c:v>
                </c:pt>
                <c:pt idx="318">
                  <c:v>329</c:v>
                </c:pt>
                <c:pt idx="319">
                  <c:v>330</c:v>
                </c:pt>
                <c:pt idx="320">
                  <c:v>331</c:v>
                </c:pt>
                <c:pt idx="321">
                  <c:v>332</c:v>
                </c:pt>
                <c:pt idx="322">
                  <c:v>333</c:v>
                </c:pt>
                <c:pt idx="323">
                  <c:v>334</c:v>
                </c:pt>
                <c:pt idx="324">
                  <c:v>335</c:v>
                </c:pt>
                <c:pt idx="325">
                  <c:v>336</c:v>
                </c:pt>
                <c:pt idx="326">
                  <c:v>337</c:v>
                </c:pt>
                <c:pt idx="327">
                  <c:v>338</c:v>
                </c:pt>
                <c:pt idx="328">
                  <c:v>339</c:v>
                </c:pt>
                <c:pt idx="329">
                  <c:v>340</c:v>
                </c:pt>
                <c:pt idx="330">
                  <c:v>341</c:v>
                </c:pt>
                <c:pt idx="331">
                  <c:v>342</c:v>
                </c:pt>
                <c:pt idx="332">
                  <c:v>343</c:v>
                </c:pt>
                <c:pt idx="333">
                  <c:v>344</c:v>
                </c:pt>
                <c:pt idx="334">
                  <c:v>345</c:v>
                </c:pt>
                <c:pt idx="335">
                  <c:v>346</c:v>
                </c:pt>
                <c:pt idx="336">
                  <c:v>347</c:v>
                </c:pt>
                <c:pt idx="337">
                  <c:v>348</c:v>
                </c:pt>
                <c:pt idx="338">
                  <c:v>349</c:v>
                </c:pt>
                <c:pt idx="339">
                  <c:v>350</c:v>
                </c:pt>
                <c:pt idx="340">
                  <c:v>351</c:v>
                </c:pt>
                <c:pt idx="341">
                  <c:v>352</c:v>
                </c:pt>
                <c:pt idx="342">
                  <c:v>353</c:v>
                </c:pt>
                <c:pt idx="343">
                  <c:v>354</c:v>
                </c:pt>
                <c:pt idx="344">
                  <c:v>355</c:v>
                </c:pt>
                <c:pt idx="345">
                  <c:v>356</c:v>
                </c:pt>
                <c:pt idx="346">
                  <c:v>357</c:v>
                </c:pt>
                <c:pt idx="347">
                  <c:v>358</c:v>
                </c:pt>
                <c:pt idx="348">
                  <c:v>359</c:v>
                </c:pt>
                <c:pt idx="349">
                  <c:v>360</c:v>
                </c:pt>
                <c:pt idx="350">
                  <c:v>361</c:v>
                </c:pt>
                <c:pt idx="351">
                  <c:v>362</c:v>
                </c:pt>
                <c:pt idx="352">
                  <c:v>363</c:v>
                </c:pt>
                <c:pt idx="353">
                  <c:v>364</c:v>
                </c:pt>
                <c:pt idx="354">
                  <c:v>365</c:v>
                </c:pt>
                <c:pt idx="355">
                  <c:v>366</c:v>
                </c:pt>
                <c:pt idx="356">
                  <c:v>367</c:v>
                </c:pt>
                <c:pt idx="357">
                  <c:v>368</c:v>
                </c:pt>
                <c:pt idx="358">
                  <c:v>369</c:v>
                </c:pt>
                <c:pt idx="359">
                  <c:v>370</c:v>
                </c:pt>
                <c:pt idx="360">
                  <c:v>371</c:v>
                </c:pt>
                <c:pt idx="361">
                  <c:v>372</c:v>
                </c:pt>
                <c:pt idx="362">
                  <c:v>373</c:v>
                </c:pt>
                <c:pt idx="363">
                  <c:v>374</c:v>
                </c:pt>
                <c:pt idx="364">
                  <c:v>375</c:v>
                </c:pt>
                <c:pt idx="365">
                  <c:v>376</c:v>
                </c:pt>
                <c:pt idx="366">
                  <c:v>377</c:v>
                </c:pt>
                <c:pt idx="367">
                  <c:v>378</c:v>
                </c:pt>
                <c:pt idx="368">
                  <c:v>379</c:v>
                </c:pt>
                <c:pt idx="369">
                  <c:v>380</c:v>
                </c:pt>
                <c:pt idx="370">
                  <c:v>381</c:v>
                </c:pt>
                <c:pt idx="371">
                  <c:v>382</c:v>
                </c:pt>
                <c:pt idx="372">
                  <c:v>383</c:v>
                </c:pt>
                <c:pt idx="373">
                  <c:v>384</c:v>
                </c:pt>
                <c:pt idx="374">
                  <c:v>385</c:v>
                </c:pt>
                <c:pt idx="375">
                  <c:v>386</c:v>
                </c:pt>
                <c:pt idx="376">
                  <c:v>387</c:v>
                </c:pt>
                <c:pt idx="377">
                  <c:v>388</c:v>
                </c:pt>
                <c:pt idx="378">
                  <c:v>389</c:v>
                </c:pt>
                <c:pt idx="379">
                  <c:v>390</c:v>
                </c:pt>
                <c:pt idx="380">
                  <c:v>391</c:v>
                </c:pt>
                <c:pt idx="381">
                  <c:v>392</c:v>
                </c:pt>
                <c:pt idx="382">
                  <c:v>393</c:v>
                </c:pt>
                <c:pt idx="383">
                  <c:v>394</c:v>
                </c:pt>
                <c:pt idx="384">
                  <c:v>395</c:v>
                </c:pt>
                <c:pt idx="385">
                  <c:v>396</c:v>
                </c:pt>
                <c:pt idx="386">
                  <c:v>397</c:v>
                </c:pt>
                <c:pt idx="387">
                  <c:v>398</c:v>
                </c:pt>
                <c:pt idx="388">
                  <c:v>399</c:v>
                </c:pt>
                <c:pt idx="389">
                  <c:v>400</c:v>
                </c:pt>
                <c:pt idx="390">
                  <c:v>401</c:v>
                </c:pt>
                <c:pt idx="391">
                  <c:v>402</c:v>
                </c:pt>
                <c:pt idx="392">
                  <c:v>403</c:v>
                </c:pt>
                <c:pt idx="393">
                  <c:v>404</c:v>
                </c:pt>
                <c:pt idx="394">
                  <c:v>405</c:v>
                </c:pt>
                <c:pt idx="395">
                  <c:v>406</c:v>
                </c:pt>
                <c:pt idx="396">
                  <c:v>407</c:v>
                </c:pt>
                <c:pt idx="397">
                  <c:v>408</c:v>
                </c:pt>
                <c:pt idx="398">
                  <c:v>409</c:v>
                </c:pt>
                <c:pt idx="399">
                  <c:v>410</c:v>
                </c:pt>
                <c:pt idx="400">
                  <c:v>411</c:v>
                </c:pt>
                <c:pt idx="401">
                  <c:v>412</c:v>
                </c:pt>
                <c:pt idx="402">
                  <c:v>413</c:v>
                </c:pt>
                <c:pt idx="403">
                  <c:v>414</c:v>
                </c:pt>
                <c:pt idx="404">
                  <c:v>415</c:v>
                </c:pt>
                <c:pt idx="405">
                  <c:v>416</c:v>
                </c:pt>
                <c:pt idx="406">
                  <c:v>417</c:v>
                </c:pt>
                <c:pt idx="407">
                  <c:v>418</c:v>
                </c:pt>
                <c:pt idx="408">
                  <c:v>419</c:v>
                </c:pt>
                <c:pt idx="409">
                  <c:v>420</c:v>
                </c:pt>
                <c:pt idx="410">
                  <c:v>421</c:v>
                </c:pt>
                <c:pt idx="411">
                  <c:v>422</c:v>
                </c:pt>
                <c:pt idx="412">
                  <c:v>423</c:v>
                </c:pt>
                <c:pt idx="413">
                  <c:v>424</c:v>
                </c:pt>
                <c:pt idx="414">
                  <c:v>425</c:v>
                </c:pt>
                <c:pt idx="415">
                  <c:v>426</c:v>
                </c:pt>
                <c:pt idx="416">
                  <c:v>427</c:v>
                </c:pt>
                <c:pt idx="417">
                  <c:v>428</c:v>
                </c:pt>
                <c:pt idx="418">
                  <c:v>429</c:v>
                </c:pt>
                <c:pt idx="419">
                  <c:v>430</c:v>
                </c:pt>
                <c:pt idx="420">
                  <c:v>431</c:v>
                </c:pt>
                <c:pt idx="421">
                  <c:v>432</c:v>
                </c:pt>
                <c:pt idx="422">
                  <c:v>433</c:v>
                </c:pt>
                <c:pt idx="423">
                  <c:v>434</c:v>
                </c:pt>
                <c:pt idx="424">
                  <c:v>435</c:v>
                </c:pt>
                <c:pt idx="425">
                  <c:v>436</c:v>
                </c:pt>
                <c:pt idx="426">
                  <c:v>437</c:v>
                </c:pt>
                <c:pt idx="427">
                  <c:v>438</c:v>
                </c:pt>
                <c:pt idx="428">
                  <c:v>439</c:v>
                </c:pt>
                <c:pt idx="429">
                  <c:v>440</c:v>
                </c:pt>
                <c:pt idx="430">
                  <c:v>441</c:v>
                </c:pt>
                <c:pt idx="431">
                  <c:v>442</c:v>
                </c:pt>
                <c:pt idx="432">
                  <c:v>443</c:v>
                </c:pt>
                <c:pt idx="433">
                  <c:v>444</c:v>
                </c:pt>
                <c:pt idx="434">
                  <c:v>445</c:v>
                </c:pt>
                <c:pt idx="435">
                  <c:v>446</c:v>
                </c:pt>
                <c:pt idx="436">
                  <c:v>447</c:v>
                </c:pt>
                <c:pt idx="437">
                  <c:v>448</c:v>
                </c:pt>
                <c:pt idx="438">
                  <c:v>449</c:v>
                </c:pt>
                <c:pt idx="439">
                  <c:v>450</c:v>
                </c:pt>
                <c:pt idx="440">
                  <c:v>451</c:v>
                </c:pt>
                <c:pt idx="441">
                  <c:v>452</c:v>
                </c:pt>
                <c:pt idx="442">
                  <c:v>453</c:v>
                </c:pt>
                <c:pt idx="443">
                  <c:v>454</c:v>
                </c:pt>
                <c:pt idx="444">
                  <c:v>455</c:v>
                </c:pt>
                <c:pt idx="445">
                  <c:v>456</c:v>
                </c:pt>
                <c:pt idx="446">
                  <c:v>457</c:v>
                </c:pt>
                <c:pt idx="447">
                  <c:v>458</c:v>
                </c:pt>
                <c:pt idx="448">
                  <c:v>459</c:v>
                </c:pt>
                <c:pt idx="449">
                  <c:v>460</c:v>
                </c:pt>
                <c:pt idx="450">
                  <c:v>461</c:v>
                </c:pt>
                <c:pt idx="451">
                  <c:v>462</c:v>
                </c:pt>
                <c:pt idx="452">
                  <c:v>463</c:v>
                </c:pt>
                <c:pt idx="453">
                  <c:v>464</c:v>
                </c:pt>
                <c:pt idx="454">
                  <c:v>465</c:v>
                </c:pt>
                <c:pt idx="455">
                  <c:v>466</c:v>
                </c:pt>
                <c:pt idx="456">
                  <c:v>467</c:v>
                </c:pt>
                <c:pt idx="457">
                  <c:v>468</c:v>
                </c:pt>
                <c:pt idx="458">
                  <c:v>469</c:v>
                </c:pt>
                <c:pt idx="459">
                  <c:v>470</c:v>
                </c:pt>
                <c:pt idx="460">
                  <c:v>471</c:v>
                </c:pt>
                <c:pt idx="461">
                  <c:v>472</c:v>
                </c:pt>
                <c:pt idx="462">
                  <c:v>473</c:v>
                </c:pt>
                <c:pt idx="463">
                  <c:v>474</c:v>
                </c:pt>
                <c:pt idx="464">
                  <c:v>475</c:v>
                </c:pt>
                <c:pt idx="465">
                  <c:v>476</c:v>
                </c:pt>
                <c:pt idx="466">
                  <c:v>477</c:v>
                </c:pt>
                <c:pt idx="467">
                  <c:v>478</c:v>
                </c:pt>
                <c:pt idx="468">
                  <c:v>479</c:v>
                </c:pt>
                <c:pt idx="469">
                  <c:v>480</c:v>
                </c:pt>
                <c:pt idx="470">
                  <c:v>481</c:v>
                </c:pt>
                <c:pt idx="471">
                  <c:v>482</c:v>
                </c:pt>
                <c:pt idx="472">
                  <c:v>483</c:v>
                </c:pt>
                <c:pt idx="473">
                  <c:v>484</c:v>
                </c:pt>
                <c:pt idx="474">
                  <c:v>485</c:v>
                </c:pt>
                <c:pt idx="475">
                  <c:v>486</c:v>
                </c:pt>
                <c:pt idx="476">
                  <c:v>487</c:v>
                </c:pt>
                <c:pt idx="477">
                  <c:v>488</c:v>
                </c:pt>
                <c:pt idx="478">
                  <c:v>489</c:v>
                </c:pt>
                <c:pt idx="479">
                  <c:v>490</c:v>
                </c:pt>
                <c:pt idx="480">
                  <c:v>491</c:v>
                </c:pt>
                <c:pt idx="481">
                  <c:v>492</c:v>
                </c:pt>
                <c:pt idx="482">
                  <c:v>493</c:v>
                </c:pt>
                <c:pt idx="483">
                  <c:v>494</c:v>
                </c:pt>
                <c:pt idx="484">
                  <c:v>495</c:v>
                </c:pt>
                <c:pt idx="485">
                  <c:v>496</c:v>
                </c:pt>
                <c:pt idx="486">
                  <c:v>497</c:v>
                </c:pt>
                <c:pt idx="487">
                  <c:v>498</c:v>
                </c:pt>
                <c:pt idx="488">
                  <c:v>499</c:v>
                </c:pt>
              </c:numCache>
            </c:numRef>
          </c:xVal>
          <c:yVal>
            <c:numRef>
              <c:f>Sheet1!$D$2:$D$490</c:f>
              <c:numCache>
                <c:formatCode>General</c:formatCode>
                <c:ptCount val="489"/>
                <c:pt idx="0">
                  <c:v>0</c:v>
                </c:pt>
                <c:pt idx="1">
                  <c:v>0.28966000000000003</c:v>
                </c:pt>
                <c:pt idx="2">
                  <c:v>0.32029000000000019</c:v>
                </c:pt>
                <c:pt idx="3">
                  <c:v>0.4239299999999997</c:v>
                </c:pt>
                <c:pt idx="4">
                  <c:v>7.8680000000000305E-2</c:v>
                </c:pt>
                <c:pt idx="5">
                  <c:v>0.30176999999999987</c:v>
                </c:pt>
                <c:pt idx="6">
                  <c:v>1.4679999999999804E-2</c:v>
                </c:pt>
                <c:pt idx="7">
                  <c:v>0.17279</c:v>
                </c:pt>
                <c:pt idx="8">
                  <c:v>0.10772000000000004</c:v>
                </c:pt>
                <c:pt idx="9">
                  <c:v>0.40441000000000038</c:v>
                </c:pt>
                <c:pt idx="10">
                  <c:v>0.44020999999999999</c:v>
                </c:pt>
                <c:pt idx="11">
                  <c:v>0.52380000000000004</c:v>
                </c:pt>
                <c:pt idx="12">
                  <c:v>0.15412999999999943</c:v>
                </c:pt>
                <c:pt idx="13">
                  <c:v>0.25254000000000065</c:v>
                </c:pt>
                <c:pt idx="14">
                  <c:v>7.9589999999999606E-2</c:v>
                </c:pt>
                <c:pt idx="15">
                  <c:v>9.3720000000000248E-2</c:v>
                </c:pt>
                <c:pt idx="16">
                  <c:v>8.3140000000000214E-2</c:v>
                </c:pt>
                <c:pt idx="17">
                  <c:v>0.11514999999999986</c:v>
                </c:pt>
                <c:pt idx="18">
                  <c:v>0.16896999999999984</c:v>
                </c:pt>
                <c:pt idx="19">
                  <c:v>0.13598999999999961</c:v>
                </c:pt>
                <c:pt idx="20">
                  <c:v>0.44100000000000072</c:v>
                </c:pt>
                <c:pt idx="21">
                  <c:v>0.32813999999999943</c:v>
                </c:pt>
                <c:pt idx="22">
                  <c:v>0.43156999999999979</c:v>
                </c:pt>
                <c:pt idx="23">
                  <c:v>0.20933000000000046</c:v>
                </c:pt>
                <c:pt idx="24">
                  <c:v>7.5479999999999769E-2</c:v>
                </c:pt>
                <c:pt idx="25">
                  <c:v>0.43034999999999979</c:v>
                </c:pt>
                <c:pt idx="26">
                  <c:v>6.0940000000000438E-2</c:v>
                </c:pt>
                <c:pt idx="27">
                  <c:v>0</c:v>
                </c:pt>
                <c:pt idx="28">
                  <c:v>2.3519999999999541E-2</c:v>
                </c:pt>
                <c:pt idx="29">
                  <c:v>0.66665000000000063</c:v>
                </c:pt>
                <c:pt idx="30">
                  <c:v>0.14960999999999913</c:v>
                </c:pt>
                <c:pt idx="31">
                  <c:v>0.14436000000000071</c:v>
                </c:pt>
                <c:pt idx="32">
                  <c:v>0.16127999999999965</c:v>
                </c:pt>
                <c:pt idx="33">
                  <c:v>0</c:v>
                </c:pt>
                <c:pt idx="34">
                  <c:v>0.32995000000000019</c:v>
                </c:pt>
                <c:pt idx="35">
                  <c:v>0.12654000000000032</c:v>
                </c:pt>
                <c:pt idx="36">
                  <c:v>0.19811999999999941</c:v>
                </c:pt>
                <c:pt idx="37">
                  <c:v>0.54512000000000072</c:v>
                </c:pt>
                <c:pt idx="38">
                  <c:v>0.4390199999999993</c:v>
                </c:pt>
                <c:pt idx="39">
                  <c:v>0.42389999999999972</c:v>
                </c:pt>
                <c:pt idx="40">
                  <c:v>0.42389999999999972</c:v>
                </c:pt>
                <c:pt idx="41">
                  <c:v>0.4239000000000015</c:v>
                </c:pt>
                <c:pt idx="42">
                  <c:v>0.42399999999999949</c:v>
                </c:pt>
                <c:pt idx="43">
                  <c:v>0.42399999999999949</c:v>
                </c:pt>
                <c:pt idx="44">
                  <c:v>0.42400000000000126</c:v>
                </c:pt>
                <c:pt idx="45">
                  <c:v>0.42409999999999926</c:v>
                </c:pt>
                <c:pt idx="46">
                  <c:v>0.42399999999999949</c:v>
                </c:pt>
                <c:pt idx="47">
                  <c:v>0.42410000000000103</c:v>
                </c:pt>
                <c:pt idx="48">
                  <c:v>0.42409999999999926</c:v>
                </c:pt>
                <c:pt idx="49">
                  <c:v>0.4242000000000008</c:v>
                </c:pt>
                <c:pt idx="50">
                  <c:v>0.42409999999999926</c:v>
                </c:pt>
                <c:pt idx="51">
                  <c:v>0.4242000000000008</c:v>
                </c:pt>
                <c:pt idx="52">
                  <c:v>0.42419999999999902</c:v>
                </c:pt>
                <c:pt idx="53">
                  <c:v>0.4242000000000008</c:v>
                </c:pt>
                <c:pt idx="54">
                  <c:v>0.42419999999999902</c:v>
                </c:pt>
                <c:pt idx="55">
                  <c:v>0.42419999999999902</c:v>
                </c:pt>
                <c:pt idx="56">
                  <c:v>0.42430000000000234</c:v>
                </c:pt>
                <c:pt idx="57">
                  <c:v>0.42419999999999902</c:v>
                </c:pt>
                <c:pt idx="58">
                  <c:v>0.42429999999999879</c:v>
                </c:pt>
                <c:pt idx="59">
                  <c:v>0.42430000000000234</c:v>
                </c:pt>
                <c:pt idx="60">
                  <c:v>0.42429999999999879</c:v>
                </c:pt>
                <c:pt idx="61">
                  <c:v>0.42429999999999879</c:v>
                </c:pt>
                <c:pt idx="62">
                  <c:v>0.42440000000000211</c:v>
                </c:pt>
                <c:pt idx="63">
                  <c:v>0.42429999999999879</c:v>
                </c:pt>
                <c:pt idx="64">
                  <c:v>0.42440000000000211</c:v>
                </c:pt>
                <c:pt idx="65">
                  <c:v>0.42429999999999879</c:v>
                </c:pt>
                <c:pt idx="66">
                  <c:v>0.42439999999999856</c:v>
                </c:pt>
                <c:pt idx="67">
                  <c:v>0.42440000000000211</c:v>
                </c:pt>
                <c:pt idx="68">
                  <c:v>0.42439999999999856</c:v>
                </c:pt>
                <c:pt idx="69">
                  <c:v>0.42439999999999856</c:v>
                </c:pt>
                <c:pt idx="70">
                  <c:v>0.42440000000000211</c:v>
                </c:pt>
                <c:pt idx="71">
                  <c:v>0.42449999999999832</c:v>
                </c:pt>
                <c:pt idx="72">
                  <c:v>0.42440000000000211</c:v>
                </c:pt>
                <c:pt idx="73">
                  <c:v>0.42449999999999832</c:v>
                </c:pt>
                <c:pt idx="74">
                  <c:v>0.42440000000000211</c:v>
                </c:pt>
                <c:pt idx="75">
                  <c:v>0.42449999999999832</c:v>
                </c:pt>
                <c:pt idx="76">
                  <c:v>0.42450000000000188</c:v>
                </c:pt>
                <c:pt idx="77">
                  <c:v>0.42449999999999832</c:v>
                </c:pt>
                <c:pt idx="78">
                  <c:v>0.42450000000000188</c:v>
                </c:pt>
                <c:pt idx="79">
                  <c:v>0.42449999999999832</c:v>
                </c:pt>
                <c:pt idx="80">
                  <c:v>0.42449999999999832</c:v>
                </c:pt>
                <c:pt idx="81">
                  <c:v>0.42450000000000188</c:v>
                </c:pt>
                <c:pt idx="82">
                  <c:v>0.42449999999999832</c:v>
                </c:pt>
                <c:pt idx="83">
                  <c:v>0.42460000000000164</c:v>
                </c:pt>
                <c:pt idx="84">
                  <c:v>0.42449999999999832</c:v>
                </c:pt>
                <c:pt idx="85">
                  <c:v>0.42450000000000188</c:v>
                </c:pt>
                <c:pt idx="86">
                  <c:v>0.42459999999999809</c:v>
                </c:pt>
                <c:pt idx="87">
                  <c:v>0.42460000000000164</c:v>
                </c:pt>
                <c:pt idx="88">
                  <c:v>0.42449999999999832</c:v>
                </c:pt>
                <c:pt idx="89">
                  <c:v>0.42460000000000164</c:v>
                </c:pt>
                <c:pt idx="90">
                  <c:v>0.42459999999999809</c:v>
                </c:pt>
                <c:pt idx="91">
                  <c:v>0.4246000000000052</c:v>
                </c:pt>
                <c:pt idx="92">
                  <c:v>0.42459999999999809</c:v>
                </c:pt>
                <c:pt idx="93">
                  <c:v>0.42459999999999809</c:v>
                </c:pt>
                <c:pt idx="94">
                  <c:v>0.42459999999999809</c:v>
                </c:pt>
                <c:pt idx="95">
                  <c:v>0.4246000000000052</c:v>
                </c:pt>
                <c:pt idx="96">
                  <c:v>0.42459999999999809</c:v>
                </c:pt>
                <c:pt idx="97">
                  <c:v>0.42459999999999809</c:v>
                </c:pt>
                <c:pt idx="98">
                  <c:v>0.42459999999999809</c:v>
                </c:pt>
                <c:pt idx="99">
                  <c:v>0.42470000000000141</c:v>
                </c:pt>
                <c:pt idx="100">
                  <c:v>0.42459999999999809</c:v>
                </c:pt>
                <c:pt idx="101">
                  <c:v>0.4246000000000052</c:v>
                </c:pt>
                <c:pt idx="102">
                  <c:v>0.42470000000000141</c:v>
                </c:pt>
                <c:pt idx="103">
                  <c:v>0.42459999999999809</c:v>
                </c:pt>
                <c:pt idx="104">
                  <c:v>0.42470000000000141</c:v>
                </c:pt>
                <c:pt idx="105">
                  <c:v>0.4246999999999943</c:v>
                </c:pt>
                <c:pt idx="106">
                  <c:v>0.4246000000000052</c:v>
                </c:pt>
                <c:pt idx="107">
                  <c:v>0.4246999999999943</c:v>
                </c:pt>
                <c:pt idx="108">
                  <c:v>0.42470000000000141</c:v>
                </c:pt>
                <c:pt idx="109">
                  <c:v>0.42470000000000141</c:v>
                </c:pt>
                <c:pt idx="110">
                  <c:v>0.42459999999999809</c:v>
                </c:pt>
                <c:pt idx="111">
                  <c:v>0.42470000000000141</c:v>
                </c:pt>
                <c:pt idx="112">
                  <c:v>0.42470000000000141</c:v>
                </c:pt>
                <c:pt idx="113">
                  <c:v>0.42470000000000141</c:v>
                </c:pt>
                <c:pt idx="114">
                  <c:v>0.42470000000000141</c:v>
                </c:pt>
                <c:pt idx="115">
                  <c:v>0.4246999999999943</c:v>
                </c:pt>
                <c:pt idx="116">
                  <c:v>0.42470000000000141</c:v>
                </c:pt>
                <c:pt idx="117">
                  <c:v>0.42470000000000141</c:v>
                </c:pt>
                <c:pt idx="118">
                  <c:v>0.42479999999999762</c:v>
                </c:pt>
                <c:pt idx="119">
                  <c:v>0.42470000000000141</c:v>
                </c:pt>
                <c:pt idx="120">
                  <c:v>0.42470000000000141</c:v>
                </c:pt>
                <c:pt idx="121">
                  <c:v>0.42470000000000141</c:v>
                </c:pt>
                <c:pt idx="122">
                  <c:v>0.42479999999999762</c:v>
                </c:pt>
                <c:pt idx="123">
                  <c:v>0.42470000000000141</c:v>
                </c:pt>
                <c:pt idx="124">
                  <c:v>0.42470000000000141</c:v>
                </c:pt>
                <c:pt idx="125">
                  <c:v>0.42479999999999762</c:v>
                </c:pt>
                <c:pt idx="126">
                  <c:v>0.42470000000000141</c:v>
                </c:pt>
                <c:pt idx="127">
                  <c:v>0.42479999999999762</c:v>
                </c:pt>
                <c:pt idx="128">
                  <c:v>0.42470000000000141</c:v>
                </c:pt>
                <c:pt idx="129">
                  <c:v>0.42479999999999762</c:v>
                </c:pt>
                <c:pt idx="130">
                  <c:v>0.42470000000000141</c:v>
                </c:pt>
                <c:pt idx="131">
                  <c:v>0.42479999999999762</c:v>
                </c:pt>
                <c:pt idx="132">
                  <c:v>0.42470000000000141</c:v>
                </c:pt>
                <c:pt idx="133">
                  <c:v>0.42480000000000473</c:v>
                </c:pt>
                <c:pt idx="134">
                  <c:v>0.42479999999999762</c:v>
                </c:pt>
                <c:pt idx="135">
                  <c:v>0.42470000000000141</c:v>
                </c:pt>
                <c:pt idx="136">
                  <c:v>0.42479999999999762</c:v>
                </c:pt>
                <c:pt idx="137">
                  <c:v>0.42479999999999762</c:v>
                </c:pt>
                <c:pt idx="138">
                  <c:v>0.42480000000000473</c:v>
                </c:pt>
                <c:pt idx="139">
                  <c:v>0.42479999999999762</c:v>
                </c:pt>
                <c:pt idx="140">
                  <c:v>0.42470000000000141</c:v>
                </c:pt>
                <c:pt idx="141">
                  <c:v>0.42479999999999762</c:v>
                </c:pt>
                <c:pt idx="142">
                  <c:v>0.42479999999999762</c:v>
                </c:pt>
                <c:pt idx="143">
                  <c:v>0.42480000000000473</c:v>
                </c:pt>
                <c:pt idx="144">
                  <c:v>0.42479999999999762</c:v>
                </c:pt>
                <c:pt idx="145">
                  <c:v>0.42479999999999762</c:v>
                </c:pt>
                <c:pt idx="146">
                  <c:v>0.42480000000000473</c:v>
                </c:pt>
                <c:pt idx="147">
                  <c:v>0.42479999999999762</c:v>
                </c:pt>
                <c:pt idx="148">
                  <c:v>0.42479999999999762</c:v>
                </c:pt>
                <c:pt idx="149">
                  <c:v>0.42480000000000473</c:v>
                </c:pt>
                <c:pt idx="150">
                  <c:v>0.42479999999999762</c:v>
                </c:pt>
                <c:pt idx="151">
                  <c:v>0.42490000000000094</c:v>
                </c:pt>
                <c:pt idx="152">
                  <c:v>0.42479999999999762</c:v>
                </c:pt>
                <c:pt idx="153">
                  <c:v>0.42480000000000473</c:v>
                </c:pt>
                <c:pt idx="154">
                  <c:v>0.42479999999999762</c:v>
                </c:pt>
                <c:pt idx="155">
                  <c:v>0.42479999999999762</c:v>
                </c:pt>
                <c:pt idx="156">
                  <c:v>0.42490000000000094</c:v>
                </c:pt>
                <c:pt idx="157">
                  <c:v>0.42480000000000473</c:v>
                </c:pt>
                <c:pt idx="158">
                  <c:v>0.42479999999999762</c:v>
                </c:pt>
                <c:pt idx="159">
                  <c:v>0.42479999999999762</c:v>
                </c:pt>
                <c:pt idx="160">
                  <c:v>0.42490000000000094</c:v>
                </c:pt>
                <c:pt idx="161">
                  <c:v>0.42479999999999762</c:v>
                </c:pt>
                <c:pt idx="162">
                  <c:v>0.42480000000000473</c:v>
                </c:pt>
                <c:pt idx="163">
                  <c:v>0.42490000000000094</c:v>
                </c:pt>
                <c:pt idx="164">
                  <c:v>0.42479999999999762</c:v>
                </c:pt>
                <c:pt idx="165">
                  <c:v>0.42490000000000094</c:v>
                </c:pt>
                <c:pt idx="166">
                  <c:v>0.42479999999999762</c:v>
                </c:pt>
                <c:pt idx="167">
                  <c:v>0.42490000000000805</c:v>
                </c:pt>
                <c:pt idx="168">
                  <c:v>0.42479999999999052</c:v>
                </c:pt>
                <c:pt idx="169">
                  <c:v>0.42490000000000805</c:v>
                </c:pt>
                <c:pt idx="170">
                  <c:v>0.42479999999999052</c:v>
                </c:pt>
                <c:pt idx="171">
                  <c:v>0.42490000000000805</c:v>
                </c:pt>
                <c:pt idx="172">
                  <c:v>0.42479999999999052</c:v>
                </c:pt>
                <c:pt idx="173">
                  <c:v>0.42490000000000805</c:v>
                </c:pt>
                <c:pt idx="174">
                  <c:v>0.42479999999999052</c:v>
                </c:pt>
                <c:pt idx="175">
                  <c:v>0.42490000000000805</c:v>
                </c:pt>
                <c:pt idx="176">
                  <c:v>0.42489999999999384</c:v>
                </c:pt>
                <c:pt idx="177">
                  <c:v>0.42480000000000473</c:v>
                </c:pt>
                <c:pt idx="178">
                  <c:v>0.42489999999999384</c:v>
                </c:pt>
                <c:pt idx="179">
                  <c:v>0.42490000000000805</c:v>
                </c:pt>
                <c:pt idx="180">
                  <c:v>0.42480000000000473</c:v>
                </c:pt>
                <c:pt idx="181">
                  <c:v>0.42489999999999384</c:v>
                </c:pt>
                <c:pt idx="182">
                  <c:v>0.42489999999999384</c:v>
                </c:pt>
                <c:pt idx="183">
                  <c:v>0.42480000000000473</c:v>
                </c:pt>
                <c:pt idx="184">
                  <c:v>0.42490000000000805</c:v>
                </c:pt>
                <c:pt idx="185">
                  <c:v>0.42489999999999384</c:v>
                </c:pt>
                <c:pt idx="186">
                  <c:v>0.42489999999999384</c:v>
                </c:pt>
                <c:pt idx="187">
                  <c:v>0.42490000000000805</c:v>
                </c:pt>
                <c:pt idx="188">
                  <c:v>0.42479999999999052</c:v>
                </c:pt>
                <c:pt idx="189">
                  <c:v>0.42490000000000805</c:v>
                </c:pt>
                <c:pt idx="190">
                  <c:v>0.42489999999999384</c:v>
                </c:pt>
                <c:pt idx="191">
                  <c:v>0.42490000000000805</c:v>
                </c:pt>
                <c:pt idx="192">
                  <c:v>0.42489999999999384</c:v>
                </c:pt>
                <c:pt idx="193">
                  <c:v>0.42490000000000805</c:v>
                </c:pt>
                <c:pt idx="194">
                  <c:v>0.42489999999999384</c:v>
                </c:pt>
                <c:pt idx="195">
                  <c:v>0.42480000000000473</c:v>
                </c:pt>
                <c:pt idx="196">
                  <c:v>0.42489999999999384</c:v>
                </c:pt>
                <c:pt idx="197">
                  <c:v>0.42490000000000805</c:v>
                </c:pt>
                <c:pt idx="198">
                  <c:v>0.42489999999999384</c:v>
                </c:pt>
                <c:pt idx="199">
                  <c:v>0.42489999999999384</c:v>
                </c:pt>
                <c:pt idx="200">
                  <c:v>0.42490000000000805</c:v>
                </c:pt>
                <c:pt idx="201">
                  <c:v>0.42489999999999384</c:v>
                </c:pt>
                <c:pt idx="202">
                  <c:v>0.42490000000000805</c:v>
                </c:pt>
                <c:pt idx="203">
                  <c:v>0.42489999999999384</c:v>
                </c:pt>
                <c:pt idx="204">
                  <c:v>0.42490000000000805</c:v>
                </c:pt>
                <c:pt idx="205">
                  <c:v>0.42489999999999384</c:v>
                </c:pt>
                <c:pt idx="206">
                  <c:v>0.42490000000000805</c:v>
                </c:pt>
                <c:pt idx="207">
                  <c:v>0.42489999999999384</c:v>
                </c:pt>
                <c:pt idx="208">
                  <c:v>0.42499999999999716</c:v>
                </c:pt>
                <c:pt idx="209">
                  <c:v>0.42490000000000805</c:v>
                </c:pt>
                <c:pt idx="210">
                  <c:v>0.42489999999999384</c:v>
                </c:pt>
                <c:pt idx="211">
                  <c:v>0.42489999999999384</c:v>
                </c:pt>
                <c:pt idx="212">
                  <c:v>0.42490000000000805</c:v>
                </c:pt>
                <c:pt idx="213">
                  <c:v>0.42489999999999384</c:v>
                </c:pt>
                <c:pt idx="214">
                  <c:v>0.42490000000000805</c:v>
                </c:pt>
                <c:pt idx="215">
                  <c:v>0.42489999999999384</c:v>
                </c:pt>
                <c:pt idx="216">
                  <c:v>0.42499999999999716</c:v>
                </c:pt>
                <c:pt idx="217">
                  <c:v>0.42490000000000805</c:v>
                </c:pt>
                <c:pt idx="218">
                  <c:v>0.42489999999999384</c:v>
                </c:pt>
                <c:pt idx="219">
                  <c:v>0.42490000000000805</c:v>
                </c:pt>
                <c:pt idx="220">
                  <c:v>0.42489999999999384</c:v>
                </c:pt>
                <c:pt idx="221">
                  <c:v>0.42499999999999716</c:v>
                </c:pt>
                <c:pt idx="222">
                  <c:v>0.42490000000000805</c:v>
                </c:pt>
                <c:pt idx="223">
                  <c:v>0.42489999999999384</c:v>
                </c:pt>
                <c:pt idx="224">
                  <c:v>0.42490000000000805</c:v>
                </c:pt>
                <c:pt idx="225">
                  <c:v>0.42499999999999716</c:v>
                </c:pt>
                <c:pt idx="226">
                  <c:v>0.42489999999999384</c:v>
                </c:pt>
                <c:pt idx="227">
                  <c:v>0.42490000000000805</c:v>
                </c:pt>
                <c:pt idx="228">
                  <c:v>0.42499999999999716</c:v>
                </c:pt>
                <c:pt idx="229">
                  <c:v>0.42489999999999384</c:v>
                </c:pt>
                <c:pt idx="230">
                  <c:v>0.42490000000000805</c:v>
                </c:pt>
                <c:pt idx="231">
                  <c:v>0.42489999999999384</c:v>
                </c:pt>
                <c:pt idx="232">
                  <c:v>0.42499999999999716</c:v>
                </c:pt>
                <c:pt idx="233">
                  <c:v>0.42490000000000805</c:v>
                </c:pt>
                <c:pt idx="234">
                  <c:v>0.42489999999999384</c:v>
                </c:pt>
                <c:pt idx="235">
                  <c:v>0.42499999999999716</c:v>
                </c:pt>
                <c:pt idx="236">
                  <c:v>0.42490000000000805</c:v>
                </c:pt>
                <c:pt idx="237">
                  <c:v>0.42499999999999716</c:v>
                </c:pt>
                <c:pt idx="238">
                  <c:v>0.42490000000000805</c:v>
                </c:pt>
                <c:pt idx="239">
                  <c:v>0.42489999999999384</c:v>
                </c:pt>
                <c:pt idx="240">
                  <c:v>0.42499999999999716</c:v>
                </c:pt>
                <c:pt idx="241">
                  <c:v>0.42490000000000805</c:v>
                </c:pt>
                <c:pt idx="242">
                  <c:v>0.42499999999999716</c:v>
                </c:pt>
                <c:pt idx="243">
                  <c:v>0.42489999999999384</c:v>
                </c:pt>
                <c:pt idx="244">
                  <c:v>0.42490000000000805</c:v>
                </c:pt>
                <c:pt idx="245">
                  <c:v>0.42499999999999716</c:v>
                </c:pt>
                <c:pt idx="246">
                  <c:v>0.42489999999999384</c:v>
                </c:pt>
                <c:pt idx="247">
                  <c:v>0.42500000000001137</c:v>
                </c:pt>
                <c:pt idx="248">
                  <c:v>0.42489999999999384</c:v>
                </c:pt>
                <c:pt idx="249">
                  <c:v>0.42499999999999716</c:v>
                </c:pt>
                <c:pt idx="250">
                  <c:v>0.4252000000000038</c:v>
                </c:pt>
                <c:pt idx="251">
                  <c:v>0.42499999999999716</c:v>
                </c:pt>
                <c:pt idx="252">
                  <c:v>0.42499999999999716</c:v>
                </c:pt>
                <c:pt idx="253">
                  <c:v>0.42499999999999716</c:v>
                </c:pt>
                <c:pt idx="254">
                  <c:v>0.42500000000001137</c:v>
                </c:pt>
                <c:pt idx="255">
                  <c:v>0.42399999999999238</c:v>
                </c:pt>
                <c:pt idx="256">
                  <c:v>0.42499999999999716</c:v>
                </c:pt>
                <c:pt idx="257">
                  <c:v>0.42500000000001137</c:v>
                </c:pt>
                <c:pt idx="258">
                  <c:v>0.42499999999999716</c:v>
                </c:pt>
                <c:pt idx="259">
                  <c:v>0.42499999999999716</c:v>
                </c:pt>
                <c:pt idx="260">
                  <c:v>0.42499999999999716</c:v>
                </c:pt>
                <c:pt idx="261">
                  <c:v>0.42499999999999716</c:v>
                </c:pt>
                <c:pt idx="262">
                  <c:v>0.42500000000001137</c:v>
                </c:pt>
                <c:pt idx="263">
                  <c:v>0.42499999999999716</c:v>
                </c:pt>
                <c:pt idx="264">
                  <c:v>0.42499999999999716</c:v>
                </c:pt>
                <c:pt idx="265">
                  <c:v>0.42499999999999716</c:v>
                </c:pt>
                <c:pt idx="266">
                  <c:v>0.42499999999999716</c:v>
                </c:pt>
                <c:pt idx="267">
                  <c:v>0.42500000000001137</c:v>
                </c:pt>
                <c:pt idx="268">
                  <c:v>0.42499999999999716</c:v>
                </c:pt>
                <c:pt idx="269">
                  <c:v>0.42499999999999716</c:v>
                </c:pt>
                <c:pt idx="270">
                  <c:v>0.42499999999999716</c:v>
                </c:pt>
                <c:pt idx="271">
                  <c:v>0.42499999999999716</c:v>
                </c:pt>
                <c:pt idx="272">
                  <c:v>0.42500000000001137</c:v>
                </c:pt>
                <c:pt idx="273">
                  <c:v>0.42499999999999716</c:v>
                </c:pt>
                <c:pt idx="274">
                  <c:v>0.42499999999999716</c:v>
                </c:pt>
                <c:pt idx="275">
                  <c:v>0.42499999999999716</c:v>
                </c:pt>
                <c:pt idx="276">
                  <c:v>0.42499999999999716</c:v>
                </c:pt>
                <c:pt idx="277">
                  <c:v>0.42500000000001137</c:v>
                </c:pt>
                <c:pt idx="278">
                  <c:v>0.42499999999999716</c:v>
                </c:pt>
                <c:pt idx="279">
                  <c:v>0.42399999999999238</c:v>
                </c:pt>
                <c:pt idx="280">
                  <c:v>0.42500000000001137</c:v>
                </c:pt>
                <c:pt idx="281">
                  <c:v>0.42499999999999716</c:v>
                </c:pt>
                <c:pt idx="282">
                  <c:v>0.42499999999999716</c:v>
                </c:pt>
                <c:pt idx="283">
                  <c:v>0.42499999999999716</c:v>
                </c:pt>
                <c:pt idx="284">
                  <c:v>0.42499999999999716</c:v>
                </c:pt>
                <c:pt idx="285">
                  <c:v>0.42500000000001137</c:v>
                </c:pt>
                <c:pt idx="286">
                  <c:v>0.42499999999999716</c:v>
                </c:pt>
                <c:pt idx="287">
                  <c:v>0.42499999999999716</c:v>
                </c:pt>
                <c:pt idx="288">
                  <c:v>0.42499999999999716</c:v>
                </c:pt>
                <c:pt idx="289">
                  <c:v>0.42499999999999716</c:v>
                </c:pt>
                <c:pt idx="290">
                  <c:v>0.42500000000001137</c:v>
                </c:pt>
                <c:pt idx="291">
                  <c:v>0.42499999999999716</c:v>
                </c:pt>
                <c:pt idx="292">
                  <c:v>0.42499999999999716</c:v>
                </c:pt>
                <c:pt idx="293">
                  <c:v>0.42499999999999716</c:v>
                </c:pt>
                <c:pt idx="294">
                  <c:v>0.42499999999999716</c:v>
                </c:pt>
                <c:pt idx="295">
                  <c:v>0.42500000000001137</c:v>
                </c:pt>
                <c:pt idx="296">
                  <c:v>0.42499999999999716</c:v>
                </c:pt>
                <c:pt idx="297">
                  <c:v>0.42499999999999716</c:v>
                </c:pt>
                <c:pt idx="298">
                  <c:v>0.42499999999999716</c:v>
                </c:pt>
                <c:pt idx="299">
                  <c:v>0.42499999999999716</c:v>
                </c:pt>
                <c:pt idx="300">
                  <c:v>0.42500000000001137</c:v>
                </c:pt>
                <c:pt idx="301">
                  <c:v>0.42499999999999716</c:v>
                </c:pt>
                <c:pt idx="302">
                  <c:v>0.42499999999999716</c:v>
                </c:pt>
                <c:pt idx="303">
                  <c:v>0.42499999999999716</c:v>
                </c:pt>
                <c:pt idx="304">
                  <c:v>0.42499999999999716</c:v>
                </c:pt>
                <c:pt idx="305">
                  <c:v>0.42500000000001137</c:v>
                </c:pt>
                <c:pt idx="306">
                  <c:v>0.42499999999999716</c:v>
                </c:pt>
                <c:pt idx="307">
                  <c:v>0.42499999999999716</c:v>
                </c:pt>
                <c:pt idx="308">
                  <c:v>0.42499999999999716</c:v>
                </c:pt>
                <c:pt idx="309">
                  <c:v>0.42499999999999716</c:v>
                </c:pt>
                <c:pt idx="310">
                  <c:v>0.42500000000001137</c:v>
                </c:pt>
                <c:pt idx="311">
                  <c:v>0.42499999999999716</c:v>
                </c:pt>
                <c:pt idx="312">
                  <c:v>0.42499999999999716</c:v>
                </c:pt>
                <c:pt idx="313">
                  <c:v>0.42499999999999716</c:v>
                </c:pt>
                <c:pt idx="314">
                  <c:v>0.42499999999999716</c:v>
                </c:pt>
                <c:pt idx="315">
                  <c:v>0.42500000000001137</c:v>
                </c:pt>
                <c:pt idx="316">
                  <c:v>0.42499999999999716</c:v>
                </c:pt>
                <c:pt idx="317">
                  <c:v>0.42499999999998295</c:v>
                </c:pt>
                <c:pt idx="318">
                  <c:v>0.42500000000001137</c:v>
                </c:pt>
                <c:pt idx="319">
                  <c:v>0.42500000000001137</c:v>
                </c:pt>
                <c:pt idx="320">
                  <c:v>0.42499999999998295</c:v>
                </c:pt>
                <c:pt idx="321">
                  <c:v>0.42500000000001137</c:v>
                </c:pt>
                <c:pt idx="322">
                  <c:v>0.42499999999998295</c:v>
                </c:pt>
                <c:pt idx="323">
                  <c:v>0.42400000000000659</c:v>
                </c:pt>
                <c:pt idx="324">
                  <c:v>0.42500000000001137</c:v>
                </c:pt>
                <c:pt idx="325">
                  <c:v>0.42499999999998295</c:v>
                </c:pt>
                <c:pt idx="326">
                  <c:v>0.42500000000001137</c:v>
                </c:pt>
                <c:pt idx="327">
                  <c:v>0.42500000000001137</c:v>
                </c:pt>
                <c:pt idx="328">
                  <c:v>0.42499999999998295</c:v>
                </c:pt>
                <c:pt idx="329">
                  <c:v>0.42500000000001137</c:v>
                </c:pt>
                <c:pt idx="330">
                  <c:v>0.42499999999998295</c:v>
                </c:pt>
                <c:pt idx="331">
                  <c:v>0.42500000000001137</c:v>
                </c:pt>
                <c:pt idx="332">
                  <c:v>0.42500000000001137</c:v>
                </c:pt>
                <c:pt idx="333">
                  <c:v>0.42499999999998295</c:v>
                </c:pt>
                <c:pt idx="334">
                  <c:v>0.42500000000001137</c:v>
                </c:pt>
                <c:pt idx="335">
                  <c:v>0.42499999999998295</c:v>
                </c:pt>
                <c:pt idx="336">
                  <c:v>0.42500000000001137</c:v>
                </c:pt>
                <c:pt idx="337">
                  <c:v>0.42500000000001137</c:v>
                </c:pt>
                <c:pt idx="338">
                  <c:v>0.42499999999998295</c:v>
                </c:pt>
                <c:pt idx="339">
                  <c:v>0.42500000000001137</c:v>
                </c:pt>
                <c:pt idx="340">
                  <c:v>0.42499999999998295</c:v>
                </c:pt>
                <c:pt idx="341">
                  <c:v>0.42500000000001137</c:v>
                </c:pt>
                <c:pt idx="342">
                  <c:v>0.42500000000001137</c:v>
                </c:pt>
                <c:pt idx="343">
                  <c:v>0.42499999999998295</c:v>
                </c:pt>
                <c:pt idx="344">
                  <c:v>0.42500000000001137</c:v>
                </c:pt>
                <c:pt idx="345">
                  <c:v>0.42499999999998295</c:v>
                </c:pt>
                <c:pt idx="346">
                  <c:v>0.42500000000001137</c:v>
                </c:pt>
                <c:pt idx="347">
                  <c:v>0.42500000000001137</c:v>
                </c:pt>
                <c:pt idx="348">
                  <c:v>0.42499999999998295</c:v>
                </c:pt>
                <c:pt idx="349">
                  <c:v>0.42500000000001137</c:v>
                </c:pt>
                <c:pt idx="350">
                  <c:v>0.42499999999998295</c:v>
                </c:pt>
                <c:pt idx="351">
                  <c:v>0.42500000000001137</c:v>
                </c:pt>
                <c:pt idx="352">
                  <c:v>0.42500000000001137</c:v>
                </c:pt>
                <c:pt idx="353">
                  <c:v>0.42499999999998295</c:v>
                </c:pt>
                <c:pt idx="354">
                  <c:v>0.42500000000001137</c:v>
                </c:pt>
                <c:pt idx="355">
                  <c:v>0.42499999999998295</c:v>
                </c:pt>
                <c:pt idx="356">
                  <c:v>0.42500000000001137</c:v>
                </c:pt>
                <c:pt idx="357">
                  <c:v>0.42500000000001137</c:v>
                </c:pt>
                <c:pt idx="358">
                  <c:v>0.42499999999998295</c:v>
                </c:pt>
                <c:pt idx="359">
                  <c:v>0.42500000000001137</c:v>
                </c:pt>
                <c:pt idx="360">
                  <c:v>0.42499999999998295</c:v>
                </c:pt>
                <c:pt idx="361">
                  <c:v>0.42500000000001137</c:v>
                </c:pt>
                <c:pt idx="362">
                  <c:v>0.42500000000001137</c:v>
                </c:pt>
                <c:pt idx="363">
                  <c:v>0.42499999999998295</c:v>
                </c:pt>
                <c:pt idx="364">
                  <c:v>0.42500000000001137</c:v>
                </c:pt>
                <c:pt idx="365">
                  <c:v>0.42499999999998295</c:v>
                </c:pt>
                <c:pt idx="366">
                  <c:v>0.42500000000001137</c:v>
                </c:pt>
                <c:pt idx="367">
                  <c:v>0.42500000000001137</c:v>
                </c:pt>
                <c:pt idx="368">
                  <c:v>0.42499999999998295</c:v>
                </c:pt>
                <c:pt idx="369">
                  <c:v>0.42500000000001137</c:v>
                </c:pt>
                <c:pt idx="370">
                  <c:v>0.42499999999998295</c:v>
                </c:pt>
                <c:pt idx="371">
                  <c:v>0.42500000000001137</c:v>
                </c:pt>
                <c:pt idx="372">
                  <c:v>0.42500000000001137</c:v>
                </c:pt>
                <c:pt idx="373">
                  <c:v>0.42499999999998295</c:v>
                </c:pt>
                <c:pt idx="374">
                  <c:v>0.42500000000001137</c:v>
                </c:pt>
                <c:pt idx="375">
                  <c:v>0.42499999999998295</c:v>
                </c:pt>
                <c:pt idx="376">
                  <c:v>0.42500000000001137</c:v>
                </c:pt>
                <c:pt idx="377">
                  <c:v>0.42500000000001137</c:v>
                </c:pt>
                <c:pt idx="378">
                  <c:v>0.42499999999998295</c:v>
                </c:pt>
                <c:pt idx="379">
                  <c:v>0.42500000000001137</c:v>
                </c:pt>
                <c:pt idx="380">
                  <c:v>0.42499999999998295</c:v>
                </c:pt>
                <c:pt idx="381">
                  <c:v>0.42500000000001137</c:v>
                </c:pt>
                <c:pt idx="382">
                  <c:v>0.42500000000001137</c:v>
                </c:pt>
                <c:pt idx="383">
                  <c:v>0.42499999999998295</c:v>
                </c:pt>
                <c:pt idx="384">
                  <c:v>0.42500000000001137</c:v>
                </c:pt>
                <c:pt idx="385">
                  <c:v>0.42499999999998295</c:v>
                </c:pt>
                <c:pt idx="386">
                  <c:v>0.42500000000001137</c:v>
                </c:pt>
                <c:pt idx="387">
                  <c:v>0.42500000000001137</c:v>
                </c:pt>
                <c:pt idx="388">
                  <c:v>0.42499999999998295</c:v>
                </c:pt>
                <c:pt idx="389">
                  <c:v>0.42500000000001137</c:v>
                </c:pt>
                <c:pt idx="390">
                  <c:v>0.42499999999998295</c:v>
                </c:pt>
                <c:pt idx="391">
                  <c:v>0.42500000000001137</c:v>
                </c:pt>
                <c:pt idx="392">
                  <c:v>0.42500000000001137</c:v>
                </c:pt>
                <c:pt idx="393">
                  <c:v>0.42499999999998295</c:v>
                </c:pt>
                <c:pt idx="394">
                  <c:v>0.42500000000001137</c:v>
                </c:pt>
                <c:pt idx="395">
                  <c:v>0.42499999999998295</c:v>
                </c:pt>
                <c:pt idx="396">
                  <c:v>0.42500000000001137</c:v>
                </c:pt>
                <c:pt idx="397">
                  <c:v>0.42500000000001137</c:v>
                </c:pt>
                <c:pt idx="398">
                  <c:v>0.42499999999998295</c:v>
                </c:pt>
                <c:pt idx="399">
                  <c:v>0.42500000000001137</c:v>
                </c:pt>
                <c:pt idx="400">
                  <c:v>0.42499999999998295</c:v>
                </c:pt>
                <c:pt idx="401">
                  <c:v>0.42500000000001137</c:v>
                </c:pt>
                <c:pt idx="402">
                  <c:v>0.42500000000001137</c:v>
                </c:pt>
                <c:pt idx="403">
                  <c:v>0.42499999999998295</c:v>
                </c:pt>
                <c:pt idx="404">
                  <c:v>0.42500000000001137</c:v>
                </c:pt>
                <c:pt idx="405">
                  <c:v>0.42499999999998295</c:v>
                </c:pt>
                <c:pt idx="406">
                  <c:v>0.42500000000001137</c:v>
                </c:pt>
                <c:pt idx="407">
                  <c:v>0.42500000000001137</c:v>
                </c:pt>
                <c:pt idx="408">
                  <c:v>0.42499999999998295</c:v>
                </c:pt>
                <c:pt idx="409">
                  <c:v>0.42500000000001137</c:v>
                </c:pt>
                <c:pt idx="410">
                  <c:v>0.42499999999998295</c:v>
                </c:pt>
                <c:pt idx="411">
                  <c:v>0.42500000000001137</c:v>
                </c:pt>
                <c:pt idx="412">
                  <c:v>0.42500000000001137</c:v>
                </c:pt>
                <c:pt idx="413">
                  <c:v>0.42499999999998295</c:v>
                </c:pt>
                <c:pt idx="414">
                  <c:v>0.42500000000001137</c:v>
                </c:pt>
                <c:pt idx="415">
                  <c:v>0.42499999999998295</c:v>
                </c:pt>
                <c:pt idx="416">
                  <c:v>0.42500000000001137</c:v>
                </c:pt>
                <c:pt idx="417">
                  <c:v>0.42500000000001137</c:v>
                </c:pt>
                <c:pt idx="418">
                  <c:v>0.42499999999998295</c:v>
                </c:pt>
                <c:pt idx="419">
                  <c:v>0.42500000000001137</c:v>
                </c:pt>
                <c:pt idx="420">
                  <c:v>0.42499999999998295</c:v>
                </c:pt>
                <c:pt idx="421">
                  <c:v>0.42500000000001137</c:v>
                </c:pt>
                <c:pt idx="422">
                  <c:v>0.42500000000001137</c:v>
                </c:pt>
                <c:pt idx="423">
                  <c:v>0.42499999999998295</c:v>
                </c:pt>
                <c:pt idx="424">
                  <c:v>0.42500000000001137</c:v>
                </c:pt>
                <c:pt idx="425">
                  <c:v>0.42499999999998295</c:v>
                </c:pt>
                <c:pt idx="426">
                  <c:v>0.42500000000001137</c:v>
                </c:pt>
                <c:pt idx="427">
                  <c:v>0.42500000000001137</c:v>
                </c:pt>
                <c:pt idx="428">
                  <c:v>0.42499999999998295</c:v>
                </c:pt>
                <c:pt idx="429">
                  <c:v>0.42500000000001137</c:v>
                </c:pt>
                <c:pt idx="430">
                  <c:v>0.42499999999998295</c:v>
                </c:pt>
                <c:pt idx="431">
                  <c:v>0.42500000000001137</c:v>
                </c:pt>
                <c:pt idx="432">
                  <c:v>0.42500000000001137</c:v>
                </c:pt>
                <c:pt idx="433">
                  <c:v>0.42499999999998295</c:v>
                </c:pt>
                <c:pt idx="434">
                  <c:v>0.42500000000001137</c:v>
                </c:pt>
                <c:pt idx="435">
                  <c:v>0.42499999999998295</c:v>
                </c:pt>
                <c:pt idx="436">
                  <c:v>0.42500000000001137</c:v>
                </c:pt>
                <c:pt idx="437">
                  <c:v>0.42500000000001137</c:v>
                </c:pt>
                <c:pt idx="438">
                  <c:v>0.42499999999998295</c:v>
                </c:pt>
                <c:pt idx="439">
                  <c:v>0.42500000000001137</c:v>
                </c:pt>
                <c:pt idx="440">
                  <c:v>0.42499999999998295</c:v>
                </c:pt>
                <c:pt idx="441">
                  <c:v>0.42500000000001137</c:v>
                </c:pt>
                <c:pt idx="442">
                  <c:v>0.42500000000001137</c:v>
                </c:pt>
                <c:pt idx="443">
                  <c:v>0.42499999999998295</c:v>
                </c:pt>
                <c:pt idx="444">
                  <c:v>0.42500000000001137</c:v>
                </c:pt>
                <c:pt idx="445">
                  <c:v>0.42499999999998295</c:v>
                </c:pt>
                <c:pt idx="446">
                  <c:v>0.42500000000001137</c:v>
                </c:pt>
                <c:pt idx="447">
                  <c:v>0.42500000000001137</c:v>
                </c:pt>
                <c:pt idx="448">
                  <c:v>0.42499999999998295</c:v>
                </c:pt>
                <c:pt idx="449">
                  <c:v>0.42500000000001137</c:v>
                </c:pt>
                <c:pt idx="450">
                  <c:v>0.42499999999998295</c:v>
                </c:pt>
                <c:pt idx="451">
                  <c:v>0.42500000000001137</c:v>
                </c:pt>
                <c:pt idx="452">
                  <c:v>0.42500000000001137</c:v>
                </c:pt>
                <c:pt idx="453">
                  <c:v>0.42499999999998295</c:v>
                </c:pt>
                <c:pt idx="454">
                  <c:v>0.42500000000001137</c:v>
                </c:pt>
                <c:pt idx="455">
                  <c:v>0.42499999999998295</c:v>
                </c:pt>
                <c:pt idx="456">
                  <c:v>0.42500000000001137</c:v>
                </c:pt>
                <c:pt idx="457">
                  <c:v>0.42500000000001137</c:v>
                </c:pt>
                <c:pt idx="458">
                  <c:v>0.42499999999998295</c:v>
                </c:pt>
                <c:pt idx="459">
                  <c:v>0.42500000000001137</c:v>
                </c:pt>
                <c:pt idx="460">
                  <c:v>0.42499999999998295</c:v>
                </c:pt>
                <c:pt idx="461">
                  <c:v>0.42500000000001137</c:v>
                </c:pt>
                <c:pt idx="462">
                  <c:v>0.42500000000001137</c:v>
                </c:pt>
                <c:pt idx="463">
                  <c:v>0.42499999999998295</c:v>
                </c:pt>
                <c:pt idx="464">
                  <c:v>0.42500000000001137</c:v>
                </c:pt>
                <c:pt idx="465">
                  <c:v>0.42499999999998295</c:v>
                </c:pt>
                <c:pt idx="466">
                  <c:v>0.42500000000001137</c:v>
                </c:pt>
                <c:pt idx="467">
                  <c:v>0.42500000000001137</c:v>
                </c:pt>
                <c:pt idx="468">
                  <c:v>0.42499999999998295</c:v>
                </c:pt>
                <c:pt idx="469">
                  <c:v>0.42500000000001137</c:v>
                </c:pt>
                <c:pt idx="470">
                  <c:v>0.42499999999998295</c:v>
                </c:pt>
                <c:pt idx="471">
                  <c:v>0.42500000000001137</c:v>
                </c:pt>
                <c:pt idx="472">
                  <c:v>0.42500000000001137</c:v>
                </c:pt>
                <c:pt idx="473">
                  <c:v>0.42499999999998295</c:v>
                </c:pt>
                <c:pt idx="474">
                  <c:v>0.42500000000001137</c:v>
                </c:pt>
                <c:pt idx="475">
                  <c:v>0.42499999999998295</c:v>
                </c:pt>
                <c:pt idx="476">
                  <c:v>0.42500000000001137</c:v>
                </c:pt>
                <c:pt idx="477">
                  <c:v>0.42500000000001137</c:v>
                </c:pt>
                <c:pt idx="478">
                  <c:v>0.42499999999998295</c:v>
                </c:pt>
                <c:pt idx="479">
                  <c:v>0.42500000000001137</c:v>
                </c:pt>
                <c:pt idx="480">
                  <c:v>0.42599999999998772</c:v>
                </c:pt>
                <c:pt idx="481">
                  <c:v>0.42500000000001137</c:v>
                </c:pt>
                <c:pt idx="482">
                  <c:v>0.42499999999998295</c:v>
                </c:pt>
                <c:pt idx="483">
                  <c:v>0.42500000000001137</c:v>
                </c:pt>
                <c:pt idx="484">
                  <c:v>0.42500000000001137</c:v>
                </c:pt>
                <c:pt idx="485">
                  <c:v>0.42499999999998295</c:v>
                </c:pt>
                <c:pt idx="486">
                  <c:v>0.42500000000001137</c:v>
                </c:pt>
                <c:pt idx="487">
                  <c:v>0.42499999999998295</c:v>
                </c:pt>
                <c:pt idx="488">
                  <c:v>0.42500000000001137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C8-4856-A576-E47F46180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4616112"/>
        <c:axId val="684624640"/>
      </c:scatterChart>
      <c:valAx>
        <c:axId val="684616112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624640"/>
        <c:crosses val="autoZero"/>
        <c:crossBetween val="midCat"/>
      </c:valAx>
      <c:valAx>
        <c:axId val="68462464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Diameter</a:t>
                </a:r>
                <a:r>
                  <a:rPr lang="en-US" baseline="0"/>
                  <a:t> Growth (cm/yr)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616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AACB1-8FDB-4AFD-B91E-AFACAF0F00E6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F0F49-E238-4C2D-8D23-4328EC1B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6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Something</a:t>
            </a:r>
            <a:r>
              <a:rPr lang="en-US" baseline="0" dirty="0" smtClean="0"/>
              <a:t> somethings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0F49-E238-4C2D-8D23-4328EC1BE9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1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0F49-E238-4C2D-8D23-4328EC1BE9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6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</a:t>
            </a:r>
            <a:r>
              <a:rPr lang="en-US" baseline="0" dirty="0" smtClean="0"/>
              <a:t> PPA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0F49-E238-4C2D-8D23-4328EC1BE9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4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DBH Tree</a:t>
            </a:r>
            <a:r>
              <a:rPr lang="en-US" baseline="0" dirty="0" smtClean="0"/>
              <a:t> height Field measured DBH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0F49-E238-4C2D-8D23-4328EC1BE9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63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 next:</a:t>
            </a:r>
            <a:r>
              <a:rPr lang="en-US" baseline="0" dirty="0" smtClean="0"/>
              <a:t> To accomplish this we applied to Harvard forest.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0F49-E238-4C2D-8D23-4328EC1BE9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out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0F49-E238-4C2D-8D23-4328EC1BE9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2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850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0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8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3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4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9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3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3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BCB5DBA-EE79-4FE1-A98D-F8198DE85F0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7F2859A-36A9-4A72-9788-AC46FF2FF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8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1105" y="1151109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Developing Macroscopic forest equations for The Harvard Forest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8406" y="4385784"/>
            <a:ext cx="8767860" cy="1388165"/>
          </a:xfrm>
        </p:spPr>
        <p:txBody>
          <a:bodyPr>
            <a:normAutofit/>
          </a:bodyPr>
          <a:lstStyle/>
          <a:p>
            <a:r>
              <a:rPr lang="en-US" dirty="0" smtClean="0"/>
              <a:t>Zachary Robbins, Portland State University</a:t>
            </a:r>
            <a:br>
              <a:rPr lang="en-US" dirty="0" smtClean="0"/>
            </a:br>
            <a:r>
              <a:rPr lang="en-US" dirty="0" smtClean="0"/>
              <a:t>Robert M </a:t>
            </a:r>
            <a:r>
              <a:rPr lang="en-US" dirty="0" err="1" smtClean="0"/>
              <a:t>Scheller</a:t>
            </a:r>
            <a:r>
              <a:rPr lang="en-US" dirty="0" smtClean="0"/>
              <a:t>, North Carolina State University</a:t>
            </a:r>
            <a:br>
              <a:rPr lang="en-US" dirty="0" smtClean="0"/>
            </a:br>
            <a:r>
              <a:rPr lang="en-US" dirty="0" smtClean="0"/>
              <a:t>Bradley Case, Auckland University of Technology</a:t>
            </a:r>
            <a:br>
              <a:rPr lang="en-US" dirty="0" smtClean="0"/>
            </a:br>
            <a:r>
              <a:rPr lang="en-US" dirty="0" smtClean="0"/>
              <a:t>Nick </a:t>
            </a:r>
            <a:r>
              <a:rPr lang="en-US" dirty="0" err="1" smtClean="0"/>
              <a:t>Strigul</a:t>
            </a:r>
            <a:r>
              <a:rPr lang="en-US" dirty="0" smtClean="0"/>
              <a:t>, 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41481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801254" y="542636"/>
            <a:ext cx="9872871" cy="355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Trees are physically defined by their diameter at breast height(DBH), crown diameter, and height.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Height is defined </a:t>
            </a:r>
            <a:r>
              <a:rPr lang="en-US" dirty="0" smtClean="0"/>
              <a:t>through species -specific </a:t>
            </a:r>
            <a:r>
              <a:rPr lang="en-US" dirty="0" smtClean="0"/>
              <a:t>empirical equations based on the </a:t>
            </a:r>
            <a:r>
              <a:rPr lang="en-US" dirty="0" smtClean="0"/>
              <a:t>DBH.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Crown radius (and crown diameter) is defined in a similar </a:t>
            </a:r>
            <a:r>
              <a:rPr lang="en-US" dirty="0" smtClean="0"/>
              <a:t>manner.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Through </a:t>
            </a:r>
            <a:r>
              <a:rPr lang="en-US" dirty="0" smtClean="0"/>
              <a:t>these metrics </a:t>
            </a:r>
            <a:r>
              <a:rPr lang="en-US" dirty="0" smtClean="0"/>
              <a:t>we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 simulate </a:t>
            </a:r>
            <a:r>
              <a:rPr lang="en-US" dirty="0" smtClean="0"/>
              <a:t>how trees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compete with </a:t>
            </a:r>
            <a:r>
              <a:rPr lang="en-US" dirty="0" smtClean="0"/>
              <a:t>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another </a:t>
            </a:r>
            <a:r>
              <a:rPr lang="en-US" dirty="0" smtClean="0"/>
              <a:t>for </a:t>
            </a:r>
            <a:r>
              <a:rPr lang="en-US" dirty="0" smtClean="0"/>
              <a:t>light.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63" y="3943137"/>
            <a:ext cx="2576063" cy="1165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89" y="2422698"/>
            <a:ext cx="7477759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60" y="2442279"/>
            <a:ext cx="7455560" cy="419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22894" y="4002735"/>
            <a:ext cx="5595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25309" y="3818069"/>
            <a:ext cx="223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Ideal Growth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5309" y="4828506"/>
            <a:ext cx="2036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Suppressed Growth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7151" y="560863"/>
            <a:ext cx="100337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</a:rPr>
              <a:t>The separation between the </a:t>
            </a:r>
            <a:r>
              <a:rPr lang="en-US" sz="2200" dirty="0" err="1">
                <a:solidFill>
                  <a:schemeClr val="accent1"/>
                </a:solidFill>
              </a:rPr>
              <a:t>overstory</a:t>
            </a:r>
            <a:r>
              <a:rPr lang="en-US" sz="2200" dirty="0">
                <a:solidFill>
                  <a:schemeClr val="accent1"/>
                </a:solidFill>
              </a:rPr>
              <a:t> and understory is defined by the height at which the </a:t>
            </a:r>
            <a:r>
              <a:rPr lang="en-US" sz="2200" dirty="0" smtClean="0">
                <a:solidFill>
                  <a:schemeClr val="accent1"/>
                </a:solidFill>
              </a:rPr>
              <a:t>cumulative total </a:t>
            </a:r>
            <a:r>
              <a:rPr lang="en-US" sz="2200" dirty="0">
                <a:solidFill>
                  <a:schemeClr val="accent1"/>
                </a:solidFill>
              </a:rPr>
              <a:t>crown area is equal to the total area of the </a:t>
            </a:r>
            <a:r>
              <a:rPr lang="en-US" sz="2200" dirty="0" smtClean="0">
                <a:solidFill>
                  <a:schemeClr val="accent1"/>
                </a:solidFill>
              </a:rPr>
              <a:t>landscape: z</a:t>
            </a:r>
            <a:r>
              <a:rPr lang="en-US" sz="2200" dirty="0" smtClean="0">
                <a:solidFill>
                  <a:schemeClr val="accent1"/>
                </a:solidFill>
              </a:rPr>
              <a:t>*.</a:t>
            </a:r>
            <a:r>
              <a:rPr lang="en-US" sz="2200" dirty="0" smtClean="0">
                <a:solidFill>
                  <a:schemeClr val="accent1"/>
                </a:solidFill>
              </a:rPr>
              <a:t/>
            </a:r>
            <a:br>
              <a:rPr lang="en-US" sz="2200" dirty="0" smtClean="0">
                <a:solidFill>
                  <a:schemeClr val="accent1"/>
                </a:solidFill>
              </a:rPr>
            </a:br>
            <a:endParaRPr lang="en-US" sz="22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Height cohorts </a:t>
            </a:r>
            <a:r>
              <a:rPr lang="en-US" sz="2200" dirty="0" smtClean="0">
                <a:solidFill>
                  <a:schemeClr val="accent1"/>
                </a:solidFill>
              </a:rPr>
              <a:t>are </a:t>
            </a:r>
            <a:r>
              <a:rPr lang="en-US" sz="2200" dirty="0" smtClean="0">
                <a:solidFill>
                  <a:schemeClr val="accent1"/>
                </a:solidFill>
              </a:rPr>
              <a:t>assigned growth based on the species and whether they receive a theoretical full light or suppressed </a:t>
            </a:r>
            <a:r>
              <a:rPr lang="en-US" sz="2200" dirty="0" smtClean="0">
                <a:solidFill>
                  <a:schemeClr val="accent1"/>
                </a:solidFill>
              </a:rPr>
              <a:t>light based on whether they are above or below the height of z*.</a:t>
            </a:r>
            <a:endParaRPr lang="en-US" sz="22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3" y="3176964"/>
            <a:ext cx="2706316" cy="31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25" y="1404108"/>
            <a:ext cx="5103173" cy="2870536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8" y="1459162"/>
            <a:ext cx="5098142" cy="2867705"/>
          </a:xfrm>
        </p:spPr>
      </p:pic>
      <p:sp>
        <p:nvSpPr>
          <p:cNvPr id="9" name="Curved Down Arrow 8"/>
          <p:cNvSpPr/>
          <p:nvPr/>
        </p:nvSpPr>
        <p:spPr>
          <a:xfrm>
            <a:off x="4427069" y="333855"/>
            <a:ext cx="2874706" cy="1070253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 rot="8324456">
            <a:off x="8442058" y="4678740"/>
            <a:ext cx="2874706" cy="1070253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rot="14015611">
            <a:off x="391760" y="4554476"/>
            <a:ext cx="2874706" cy="1070253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3869" y="221545"/>
            <a:ext cx="200297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Mortality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01806" y="6057166"/>
            <a:ext cx="200297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Dispersal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8"/>
          <a:stretch/>
        </p:blipFill>
        <p:spPr>
          <a:xfrm>
            <a:off x="3227250" y="3933337"/>
            <a:ext cx="5104384" cy="24405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3907" y="6063754"/>
            <a:ext cx="200297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41454" y="2470044"/>
            <a:ext cx="50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z*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05811" y="3143917"/>
            <a:ext cx="467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z*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87003" y="5139621"/>
            <a:ext cx="467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z*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1" y="269965"/>
            <a:ext cx="9875520" cy="1356360"/>
          </a:xfrm>
        </p:spPr>
        <p:txBody>
          <a:bodyPr/>
          <a:lstStyle/>
          <a:p>
            <a:r>
              <a:rPr lang="en-US" dirty="0" smtClean="0"/>
              <a:t>Limitations of the PPA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137" y="1417697"/>
            <a:ext cx="11134461" cy="43735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spatially </a:t>
            </a:r>
            <a:r>
              <a:rPr lang="en-US" dirty="0" smtClean="0"/>
              <a:t>implicit design </a:t>
            </a:r>
            <a:r>
              <a:rPr lang="en-US" dirty="0" smtClean="0"/>
              <a:t>makes </a:t>
            </a:r>
            <a:r>
              <a:rPr lang="en-US" dirty="0" smtClean="0"/>
              <a:t>validation, calibration, and parameterization difficult to </a:t>
            </a:r>
            <a:r>
              <a:rPr lang="en-US" dirty="0" smtClean="0"/>
              <a:t>preform.</a:t>
            </a:r>
            <a:endParaRPr lang="en-US" dirty="0" smtClean="0"/>
          </a:p>
          <a:p>
            <a:r>
              <a:rPr lang="en-US" dirty="0" smtClean="0"/>
              <a:t>Has primarily </a:t>
            </a:r>
            <a:r>
              <a:rPr lang="en-US" dirty="0" smtClean="0"/>
              <a:t>been used on stands that are homogenous in terms of </a:t>
            </a:r>
            <a:r>
              <a:rPr lang="en-US" dirty="0" smtClean="0"/>
              <a:t>composition </a:t>
            </a:r>
            <a:r>
              <a:rPr lang="en-US" dirty="0" smtClean="0"/>
              <a:t>and physical environment.</a:t>
            </a:r>
          </a:p>
          <a:p>
            <a:pPr lvl="1"/>
            <a:endParaRPr lang="en-US" dirty="0" smtClean="0"/>
          </a:p>
          <a:p>
            <a:pPr lvl="1"/>
            <a:endParaRPr lang="en-US" sz="3000" dirty="0" smtClean="0"/>
          </a:p>
          <a:p>
            <a:pPr marL="45720" indent="0">
              <a:buNone/>
            </a:pPr>
            <a:r>
              <a:rPr lang="en-US" sz="3000" dirty="0" smtClean="0"/>
              <a:t>We therefore looked </a:t>
            </a:r>
            <a:r>
              <a:rPr lang="en-US" sz="3000" dirty="0" smtClean="0"/>
              <a:t>at new methods to </a:t>
            </a:r>
            <a:r>
              <a:rPr lang="en-US" sz="3000" dirty="0" smtClean="0"/>
              <a:t>parameterize a PPA-macroscopic equation using existing </a:t>
            </a:r>
            <a:r>
              <a:rPr lang="en-US" sz="3000" dirty="0" smtClean="0"/>
              <a:t>data. 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The method we choose was parameterizing</a:t>
            </a:r>
            <a:r>
              <a:rPr lang="en-US" sz="3000" dirty="0" smtClean="0"/>
              <a:t> using a validated spatially-explicit </a:t>
            </a:r>
            <a:r>
              <a:rPr lang="en-US" sz="3000" dirty="0" smtClean="0"/>
              <a:t>SORTIE </a:t>
            </a:r>
            <a:r>
              <a:rPr lang="en-US" sz="3000" dirty="0" smtClean="0"/>
              <a:t>model.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670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288" y="8644"/>
            <a:ext cx="10515600" cy="1325563"/>
          </a:xfrm>
        </p:spPr>
        <p:txBody>
          <a:bodyPr/>
          <a:lstStyle/>
          <a:p>
            <a:r>
              <a:rPr lang="en-US" dirty="0" smtClean="0"/>
              <a:t>Sortie Model Family </a:t>
            </a:r>
            <a:r>
              <a:rPr lang="en-US" sz="1800" dirty="0" err="1" smtClean="0"/>
              <a:t>Pacala</a:t>
            </a:r>
            <a:r>
              <a:rPr lang="en-US" sz="1800" dirty="0" smtClean="0"/>
              <a:t> et al. (1996)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13" y="2473391"/>
            <a:ext cx="7174589" cy="4038600"/>
          </a:xfrm>
        </p:spPr>
      </p:pic>
      <p:sp>
        <p:nvSpPr>
          <p:cNvPr id="5" name="TextBox 4"/>
          <p:cNvSpPr txBox="1"/>
          <p:nvPr/>
        </p:nvSpPr>
        <p:spPr>
          <a:xfrm>
            <a:off x="248653" y="430040"/>
            <a:ext cx="443736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n w="0"/>
                <a:solidFill>
                  <a:schemeClr val="accent1"/>
                </a:solidFill>
              </a:rPr>
              <a:t>A spatially explicit model of competition, with physical locations for </a:t>
            </a:r>
            <a:r>
              <a:rPr lang="en-US" sz="2400" dirty="0" smtClean="0">
                <a:ln w="0"/>
                <a:solidFill>
                  <a:schemeClr val="accent1"/>
                </a:solidFill>
              </a:rPr>
              <a:t>trees.</a:t>
            </a:r>
            <a:r>
              <a:rPr lang="en-US" sz="2400" dirty="0" smtClean="0">
                <a:ln w="0"/>
                <a:solidFill>
                  <a:schemeClr val="accent1"/>
                </a:solidFill>
              </a:rPr>
              <a:t/>
            </a:r>
            <a:br>
              <a:rPr lang="en-US" sz="2400" dirty="0" smtClean="0">
                <a:ln w="0"/>
                <a:solidFill>
                  <a:schemeClr val="accent1"/>
                </a:solidFill>
              </a:rPr>
            </a:br>
            <a:endParaRPr lang="en-US" sz="2400" dirty="0" smtClean="0">
              <a:ln w="0"/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n w="0"/>
                <a:solidFill>
                  <a:schemeClr val="accent1"/>
                </a:solidFill>
              </a:rPr>
              <a:t>Empirical data </a:t>
            </a:r>
            <a:r>
              <a:rPr lang="en-US" sz="2400" dirty="0" smtClean="0">
                <a:ln w="0"/>
                <a:solidFill>
                  <a:schemeClr val="accent1"/>
                </a:solidFill>
              </a:rPr>
              <a:t>determines spatial </a:t>
            </a:r>
            <a:r>
              <a:rPr lang="en-US" sz="2400" dirty="0" smtClean="0">
                <a:ln w="0"/>
                <a:solidFill>
                  <a:schemeClr val="accent1"/>
                </a:solidFill>
              </a:rPr>
              <a:t>dynamics of </a:t>
            </a:r>
            <a:r>
              <a:rPr lang="en-US" sz="2400" dirty="0" smtClean="0">
                <a:ln w="0"/>
                <a:solidFill>
                  <a:schemeClr val="accent1"/>
                </a:solidFill>
              </a:rPr>
              <a:t>reproduction, </a:t>
            </a:r>
            <a:r>
              <a:rPr lang="en-US" sz="2400" dirty="0" smtClean="0">
                <a:ln w="0"/>
                <a:solidFill>
                  <a:schemeClr val="accent1"/>
                </a:solidFill>
              </a:rPr>
              <a:t>mortality and disturbance.</a:t>
            </a:r>
            <a:br>
              <a:rPr lang="en-US" sz="2400" dirty="0" smtClean="0">
                <a:ln w="0"/>
                <a:solidFill>
                  <a:schemeClr val="accent1"/>
                </a:solidFill>
              </a:rPr>
            </a:br>
            <a:endParaRPr lang="en-US" sz="2400" dirty="0" smtClean="0">
              <a:ln w="0"/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n w="0"/>
                <a:solidFill>
                  <a:schemeClr val="accent1"/>
                </a:solidFill>
              </a:rPr>
              <a:t>Accounts for conditions of soil such as nitrogen and water availability.</a:t>
            </a:r>
            <a:br>
              <a:rPr lang="en-US" sz="2400" dirty="0" smtClean="0">
                <a:ln w="0"/>
                <a:solidFill>
                  <a:schemeClr val="accent1"/>
                </a:solidFill>
              </a:rPr>
            </a:br>
            <a:endParaRPr lang="en-US" sz="2400" dirty="0">
              <a:ln w="0"/>
              <a:solidFill>
                <a:schemeClr val="accent1"/>
              </a:solidFill>
            </a:endParaRPr>
          </a:p>
          <a:p>
            <a:r>
              <a:rPr lang="en-US" sz="2400" dirty="0" smtClean="0">
                <a:ln w="0"/>
                <a:solidFill>
                  <a:schemeClr val="accent1"/>
                </a:solidFill>
              </a:rPr>
              <a:t/>
            </a:r>
            <a:br>
              <a:rPr lang="en-US" sz="2400" dirty="0" smtClean="0">
                <a:ln w="0"/>
                <a:solidFill>
                  <a:schemeClr val="accent1"/>
                </a:solidFill>
              </a:rPr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62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130" y="800100"/>
            <a:ext cx="4085770" cy="5397499"/>
          </a:xfrm>
        </p:spPr>
        <p:txBody>
          <a:bodyPr>
            <a:normAutofit/>
          </a:bodyPr>
          <a:lstStyle/>
          <a:p>
            <a:r>
              <a:rPr lang="en-US" sz="2000" dirty="0">
                <a:ln w="0"/>
              </a:rPr>
              <a:t>Has been parameterized and tested at many locations</a:t>
            </a:r>
            <a:r>
              <a:rPr lang="en-US" sz="2000" dirty="0" smtClean="0">
                <a:ln w="0"/>
              </a:rPr>
              <a:t>.</a:t>
            </a:r>
          </a:p>
          <a:p>
            <a:r>
              <a:rPr lang="en-US" sz="2000" dirty="0" smtClean="0">
                <a:ln w="0"/>
              </a:rPr>
              <a:t>Shown </a:t>
            </a:r>
            <a:r>
              <a:rPr lang="en-US" sz="2000" dirty="0">
                <a:ln w="0"/>
              </a:rPr>
              <a:t>to accurately capture metrics of growth and density, light dynamics, successional patterns.</a:t>
            </a:r>
          </a:p>
          <a:p>
            <a:r>
              <a:rPr lang="en-US" sz="2000" dirty="0" smtClean="0"/>
              <a:t>Currently used and parameterized for boreal and western conifer forests, eastern hardwoods and tropical rainforests.</a:t>
            </a:r>
          </a:p>
          <a:p>
            <a:r>
              <a:rPr lang="en-US" sz="2000" dirty="0" smtClean="0"/>
              <a:t>However, because it </a:t>
            </a:r>
            <a:r>
              <a:rPr lang="en-US" sz="2000" dirty="0" smtClean="0"/>
              <a:t>is spatially dynamic it is computationally intense for larger landscapes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13913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Sortie Model Family </a:t>
            </a:r>
            <a:r>
              <a:rPr lang="en-US" sz="1800" dirty="0" err="1" smtClean="0"/>
              <a:t>Pacala</a:t>
            </a:r>
            <a:r>
              <a:rPr lang="en-US" sz="1800" dirty="0" smtClean="0"/>
              <a:t> et al. (1996)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6" y="3778580"/>
            <a:ext cx="3581399" cy="2686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6" y="1263980"/>
            <a:ext cx="5905500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50"/>
          <a:stretch/>
        </p:blipFill>
        <p:spPr>
          <a:xfrm>
            <a:off x="8901545" y="3778579"/>
            <a:ext cx="3011055" cy="2686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8"/>
          <a:stretch/>
        </p:blipFill>
        <p:spPr>
          <a:xfrm>
            <a:off x="8901545" y="1263980"/>
            <a:ext cx="299835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36" y="1087808"/>
            <a:ext cx="9872871" cy="4038600"/>
          </a:xfrm>
        </p:spPr>
        <p:txBody>
          <a:bodyPr/>
          <a:lstStyle/>
          <a:p>
            <a:r>
              <a:rPr lang="en-US" dirty="0" smtClean="0"/>
              <a:t>Used to parameterize </a:t>
            </a:r>
            <a:r>
              <a:rPr lang="en-US" dirty="0"/>
              <a:t>growth in a SORTIE model</a:t>
            </a:r>
            <a:r>
              <a:rPr lang="en-US" dirty="0" smtClean="0"/>
              <a:t>.</a:t>
            </a:r>
          </a:p>
          <a:p>
            <a:r>
              <a:rPr lang="en-US" dirty="0"/>
              <a:t>Used in data sets such as </a:t>
            </a:r>
            <a:r>
              <a:rPr lang="en-US" dirty="0" smtClean="0"/>
              <a:t> the Forest </a:t>
            </a:r>
            <a:r>
              <a:rPr lang="en-US" dirty="0"/>
              <a:t>Inventory and </a:t>
            </a:r>
            <a:r>
              <a:rPr lang="en-US" dirty="0" smtClean="0"/>
              <a:t>Analysis to </a:t>
            </a:r>
            <a:r>
              <a:rPr lang="en-US" dirty="0"/>
              <a:t>parameterize spatially explicit </a:t>
            </a:r>
            <a:r>
              <a:rPr lang="en-US" dirty="0" smtClean="0"/>
              <a:t> growth equations. </a:t>
            </a:r>
            <a:endParaRPr lang="en-US" dirty="0"/>
          </a:p>
          <a:p>
            <a:r>
              <a:rPr lang="en-US" dirty="0" smtClean="0"/>
              <a:t>Growth intervals</a:t>
            </a:r>
            <a:r>
              <a:rPr lang="en-US" dirty="0" smtClean="0"/>
              <a:t> are used </a:t>
            </a:r>
            <a:r>
              <a:rPr lang="en-US" dirty="0" smtClean="0"/>
              <a:t>to determine tree growth </a:t>
            </a:r>
            <a:r>
              <a:rPr lang="en-US" dirty="0" smtClean="0"/>
              <a:t>as a function of </a:t>
            </a:r>
            <a:r>
              <a:rPr lang="en-US" dirty="0" smtClean="0"/>
              <a:t>the spatial relationships of trees.</a:t>
            </a:r>
          </a:p>
          <a:p>
            <a:r>
              <a:rPr lang="en-US" dirty="0"/>
              <a:t>Potential diameter growth given by the maximum growth of a tree </a:t>
            </a:r>
            <a:r>
              <a:rPr lang="en-US" dirty="0" smtClean="0"/>
              <a:t>for </a:t>
            </a:r>
            <a:r>
              <a:rPr lang="en-US" dirty="0" smtClean="0"/>
              <a:t>a </a:t>
            </a:r>
            <a:r>
              <a:rPr lang="en-US" dirty="0"/>
              <a:t>given species in a given </a:t>
            </a:r>
            <a:r>
              <a:rPr lang="en-US" dirty="0" smtClean="0"/>
              <a:t>landscape (</a:t>
            </a:r>
            <a:r>
              <a:rPr lang="en-US" dirty="0"/>
              <a:t>s</a:t>
            </a:r>
            <a:r>
              <a:rPr lang="en-US" dirty="0" smtClean="0"/>
              <a:t>imilar </a:t>
            </a:r>
            <a:r>
              <a:rPr lang="en-US" dirty="0"/>
              <a:t>to PPA’s ideal growth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037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Neighborhood Competition Index </a:t>
            </a:r>
            <a:r>
              <a:rPr lang="en-US" sz="1800" dirty="0" err="1" smtClean="0"/>
              <a:t>Canham</a:t>
            </a:r>
            <a:r>
              <a:rPr lang="en-US" sz="1800" dirty="0" smtClean="0"/>
              <a:t> et al. 2004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46" y="3935783"/>
            <a:ext cx="4667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t="22289" r="40282" b="13642"/>
          <a:stretch/>
        </p:blipFill>
        <p:spPr>
          <a:xfrm>
            <a:off x="6794500" y="3092768"/>
            <a:ext cx="5092859" cy="3525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 t="24026" r="41979" b="13637"/>
          <a:stretch/>
        </p:blipFill>
        <p:spPr>
          <a:xfrm>
            <a:off x="271998" y="3174060"/>
            <a:ext cx="4833402" cy="3457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 dirty="0" smtClean="0"/>
              <a:t>Neighborhood Competition Index </a:t>
            </a:r>
            <a:r>
              <a:rPr lang="en-US" sz="1800" dirty="0" err="1" smtClean="0"/>
              <a:t>Canham</a:t>
            </a:r>
            <a:r>
              <a:rPr lang="en-US" sz="1800" dirty="0" smtClean="0"/>
              <a:t> et al. 2004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8" y="1058530"/>
            <a:ext cx="10869150" cy="2322428"/>
          </a:xfrm>
        </p:spPr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mpirically derived species specific equations of competition based on the size and relative location of trees.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914566"/>
            <a:ext cx="3389175" cy="877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076" y="3981450"/>
            <a:ext cx="2896265" cy="332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889" y="3848251"/>
            <a:ext cx="2700988" cy="465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140" y="2149085"/>
                <a:ext cx="4948626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𝐺𝑟𝑜𝑤𝑡h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𝑃𝐷𝐺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40" y="2149085"/>
                <a:ext cx="4948626" cy="338554"/>
              </a:xfrm>
              <a:prstGeom prst="rect">
                <a:avLst/>
              </a:prstGeom>
              <a:blipFill>
                <a:blip r:embed="rId7"/>
                <a:stretch>
                  <a:fillRect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664889" y="3034456"/>
            <a:ext cx="262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95076" y="3011626"/>
            <a:ext cx="262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0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28" y="2278380"/>
            <a:ext cx="10515600" cy="1325563"/>
          </a:xfrm>
        </p:spPr>
        <p:txBody>
          <a:bodyPr/>
          <a:lstStyle/>
          <a:p>
            <a:r>
              <a:rPr lang="en-US" dirty="0" smtClean="0"/>
              <a:t>Our goal was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28" y="3603943"/>
            <a:ext cx="10515600" cy="2847657"/>
          </a:xfrm>
        </p:spPr>
        <p:txBody>
          <a:bodyPr>
            <a:normAutofit/>
          </a:bodyPr>
          <a:lstStyle/>
          <a:p>
            <a:r>
              <a:rPr lang="en-US" b="1" dirty="0" smtClean="0"/>
              <a:t>Develop a method to link stand level data to PPA macroscopic equations using a SORTIE-ND model.</a:t>
            </a:r>
          </a:p>
          <a:p>
            <a:r>
              <a:rPr lang="en-US" b="1" dirty="0" smtClean="0"/>
              <a:t>Compare </a:t>
            </a:r>
            <a:r>
              <a:rPr lang="en-US" b="1" dirty="0" smtClean="0"/>
              <a:t>the two models to test PPA’s </a:t>
            </a:r>
            <a:r>
              <a:rPr lang="en-US" b="1" dirty="0" smtClean="0"/>
              <a:t>accuracy</a:t>
            </a:r>
            <a:r>
              <a:rPr lang="en-US" b="1" dirty="0"/>
              <a:t> </a:t>
            </a:r>
            <a:r>
              <a:rPr lang="en-US" b="1" dirty="0" smtClean="0"/>
              <a:t>on a heterogeneous landscape. </a:t>
            </a:r>
            <a:endParaRPr lang="en-US" b="1" dirty="0" smtClean="0"/>
          </a:p>
          <a:p>
            <a:pPr marL="45720" indent="0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19100"/>
            <a:ext cx="1125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SORTIE-ND provides a way to capture the small scale dynamics needed to develop accurate PPA equations.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8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29" y="87085"/>
            <a:ext cx="10515600" cy="997527"/>
          </a:xfrm>
        </p:spPr>
        <p:txBody>
          <a:bodyPr/>
          <a:lstStyle/>
          <a:p>
            <a:r>
              <a:rPr lang="en-US" dirty="0" smtClean="0"/>
              <a:t>Harvard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829" y="1308389"/>
            <a:ext cx="4757057" cy="5044877"/>
          </a:xfrm>
        </p:spPr>
        <p:txBody>
          <a:bodyPr>
            <a:normAutofit/>
          </a:bodyPr>
          <a:lstStyle/>
          <a:p>
            <a:r>
              <a:rPr lang="en-US" dirty="0"/>
              <a:t>Long-term Ecological Research Site in </a:t>
            </a:r>
            <a:r>
              <a:rPr lang="en-US" dirty="0" err="1"/>
              <a:t>Petersham</a:t>
            </a:r>
            <a:r>
              <a:rPr lang="en-US" dirty="0"/>
              <a:t>, </a:t>
            </a:r>
            <a:r>
              <a:rPr lang="en-US" dirty="0" smtClean="0"/>
              <a:t>Massachusetts established in 1988.</a:t>
            </a:r>
          </a:p>
          <a:p>
            <a:r>
              <a:rPr lang="en-US" dirty="0" smtClean="0"/>
              <a:t>35  hectares consisting of hemlock-mixed hardwoods.</a:t>
            </a:r>
          </a:p>
          <a:p>
            <a:r>
              <a:rPr lang="en-US" dirty="0" smtClean="0"/>
              <a:t>13 tree species present, </a:t>
            </a:r>
            <a:r>
              <a:rPr lang="en-US" dirty="0"/>
              <a:t>dominated by eastern </a:t>
            </a:r>
            <a:r>
              <a:rPr lang="en-US" dirty="0" smtClean="0"/>
              <a:t>hemlock.</a:t>
            </a:r>
            <a:endParaRPr lang="en-US" dirty="0"/>
          </a:p>
          <a:p>
            <a:r>
              <a:rPr lang="en-US" dirty="0" smtClean="0"/>
              <a:t>A decadal census is preformed on </a:t>
            </a:r>
            <a:r>
              <a:rPr lang="en-US" dirty="0"/>
              <a:t>seedlings, saplings and adult </a:t>
            </a:r>
            <a:r>
              <a:rPr lang="en-US" dirty="0" smtClean="0"/>
              <a:t>trees.</a:t>
            </a:r>
            <a:endParaRPr lang="en-US" dirty="0"/>
          </a:p>
          <a:p>
            <a:r>
              <a:rPr lang="en-US" dirty="0"/>
              <a:t>Previously validated SORTIE model from Case et al 2017, found </a:t>
            </a:r>
            <a:r>
              <a:rPr lang="en-US" dirty="0" smtClean="0"/>
              <a:t>adult </a:t>
            </a:r>
            <a:r>
              <a:rPr lang="en-US" dirty="0"/>
              <a:t>diameter class, stem densities and community </a:t>
            </a:r>
            <a:r>
              <a:rPr lang="en-US" dirty="0" smtClean="0"/>
              <a:t>dynamics similar to that of the census.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387" y="1399466"/>
            <a:ext cx="6716687" cy="44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8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09" y="0"/>
            <a:ext cx="11615335" cy="1325563"/>
          </a:xfrm>
        </p:spPr>
        <p:txBody>
          <a:bodyPr/>
          <a:lstStyle/>
          <a:p>
            <a:r>
              <a:rPr lang="en-US" dirty="0" smtClean="0"/>
              <a:t>Forest modeling and </a:t>
            </a:r>
            <a:r>
              <a:rPr lang="en-US" dirty="0"/>
              <a:t>h</a:t>
            </a:r>
            <a:r>
              <a:rPr lang="en-US" dirty="0" smtClean="0"/>
              <a:t>ierarchy of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07" y="782555"/>
            <a:ext cx="4679031" cy="531344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Spatially </a:t>
            </a:r>
            <a:r>
              <a:rPr lang="en-US" dirty="0" smtClean="0"/>
              <a:t>explicit dynamics, such </a:t>
            </a:r>
            <a:r>
              <a:rPr lang="en-US" dirty="0" smtClean="0"/>
              <a:t>as seed </a:t>
            </a:r>
            <a:r>
              <a:rPr lang="en-US" dirty="0" smtClean="0"/>
              <a:t>dispersal, light interception, and phenotypic plasticity determine tree competition on scales sometimes less than </a:t>
            </a:r>
            <a:r>
              <a:rPr lang="en-US" dirty="0" smtClean="0"/>
              <a:t>one </a:t>
            </a:r>
            <a:r>
              <a:rPr lang="en-US" dirty="0" smtClean="0"/>
              <a:t>square </a:t>
            </a:r>
            <a:r>
              <a:rPr lang="en-US" dirty="0" smtClean="0"/>
              <a:t>meter.</a:t>
            </a:r>
          </a:p>
          <a:p>
            <a:r>
              <a:rPr lang="en-US" dirty="0" smtClean="0"/>
              <a:t>Events such as wildfire or insect disturbance can occur on scales 10 orders of magnitude larger.</a:t>
            </a:r>
          </a:p>
          <a:p>
            <a:r>
              <a:rPr lang="en-US" dirty="0" smtClean="0"/>
              <a:t>The history and interplay of these dynamics </a:t>
            </a:r>
            <a:r>
              <a:rPr lang="en-US" dirty="0" smtClean="0"/>
              <a:t>determines </a:t>
            </a:r>
            <a:r>
              <a:rPr lang="en-US" dirty="0" smtClean="0"/>
              <a:t>landscape conditions and future forest health.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338" y="1119439"/>
            <a:ext cx="6959518" cy="46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28222" r="222" b="34000"/>
          <a:stretch/>
        </p:blipFill>
        <p:spPr>
          <a:xfrm>
            <a:off x="8001337" y="4704988"/>
            <a:ext cx="3709595" cy="1401403"/>
          </a:xfrm>
          <a:prstGeom prst="rect">
            <a:avLst/>
          </a:prstGeom>
        </p:spPr>
      </p:pic>
      <p:sp>
        <p:nvSpPr>
          <p:cNvPr id="17" name="Can 16"/>
          <p:cNvSpPr/>
          <p:nvPr/>
        </p:nvSpPr>
        <p:spPr>
          <a:xfrm flipV="1">
            <a:off x="9822562" y="5369883"/>
            <a:ext cx="154367" cy="728750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28222" r="222" b="34000"/>
          <a:stretch/>
        </p:blipFill>
        <p:spPr>
          <a:xfrm>
            <a:off x="360347" y="4704989"/>
            <a:ext cx="3709595" cy="1401403"/>
          </a:xfrm>
          <a:prstGeom prst="rect">
            <a:avLst/>
          </a:prstGeom>
        </p:spPr>
      </p:pic>
      <p:sp>
        <p:nvSpPr>
          <p:cNvPr id="8" name="Can 7"/>
          <p:cNvSpPr/>
          <p:nvPr/>
        </p:nvSpPr>
        <p:spPr>
          <a:xfrm flipV="1">
            <a:off x="2047918" y="5672050"/>
            <a:ext cx="121920" cy="289560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28222" r="222" b="34000"/>
          <a:stretch/>
        </p:blipFill>
        <p:spPr>
          <a:xfrm>
            <a:off x="4227470" y="4704988"/>
            <a:ext cx="3709595" cy="1401403"/>
          </a:xfrm>
          <a:prstGeom prst="rect">
            <a:avLst/>
          </a:prstGeom>
        </p:spPr>
      </p:pic>
      <p:sp>
        <p:nvSpPr>
          <p:cNvPr id="13" name="Can 12"/>
          <p:cNvSpPr/>
          <p:nvPr/>
        </p:nvSpPr>
        <p:spPr>
          <a:xfrm flipV="1">
            <a:off x="5936960" y="5816831"/>
            <a:ext cx="121920" cy="289560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04083" y="3640744"/>
            <a:ext cx="3709595" cy="2465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flipH="1">
            <a:off x="1901476" y="5260092"/>
            <a:ext cx="436975" cy="426997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0121" y="3640744"/>
            <a:ext cx="3709595" cy="2465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flipH="1">
            <a:off x="5749777" y="4922937"/>
            <a:ext cx="496286" cy="893893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024724" y="3640743"/>
            <a:ext cx="3709595" cy="2465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 flipH="1">
            <a:off x="9489009" y="3852747"/>
            <a:ext cx="821472" cy="1620843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978672"/>
              </p:ext>
            </p:extLst>
          </p:nvPr>
        </p:nvGraphicFramePr>
        <p:xfrm>
          <a:off x="6812280" y="446637"/>
          <a:ext cx="5012328" cy="3200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40121" y="172116"/>
            <a:ext cx="6583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</a:rPr>
              <a:t>Determining Ideal Growth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7709" y="1005765"/>
            <a:ext cx="660763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Within the </a:t>
            </a:r>
            <a:r>
              <a:rPr lang="en-US" sz="2000" dirty="0" smtClean="0">
                <a:solidFill>
                  <a:schemeClr val="accent1"/>
                </a:solidFill>
              </a:rPr>
              <a:t>SORTIE-ND framework we grew one tree in isolation from </a:t>
            </a:r>
            <a:r>
              <a:rPr lang="en-US" sz="2000" dirty="0" smtClean="0">
                <a:solidFill>
                  <a:schemeClr val="accent1"/>
                </a:solidFill>
              </a:rPr>
              <a:t>competition.</a:t>
            </a:r>
            <a:r>
              <a:rPr lang="en-US" sz="2000" dirty="0" smtClean="0">
                <a:solidFill>
                  <a:schemeClr val="accent1"/>
                </a:solidFill>
              </a:rPr>
              <a:t/>
            </a:r>
            <a:br>
              <a:rPr lang="en-US" sz="2000" dirty="0" smtClean="0">
                <a:solidFill>
                  <a:schemeClr val="accent1"/>
                </a:solidFill>
              </a:rPr>
            </a:br>
            <a:endParaRPr lang="en-US" sz="20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Analyzed growth rate per year as </a:t>
            </a:r>
            <a:r>
              <a:rPr lang="en-US" sz="2000" dirty="0" smtClean="0">
                <a:solidFill>
                  <a:schemeClr val="accent1"/>
                </a:solidFill>
              </a:rPr>
              <a:t>function of </a:t>
            </a:r>
            <a:r>
              <a:rPr lang="en-US" sz="2000" dirty="0" smtClean="0">
                <a:solidFill>
                  <a:schemeClr val="accent1"/>
                </a:solidFill>
              </a:rPr>
              <a:t>tree age class (seedling, sapling, adult</a:t>
            </a:r>
            <a:r>
              <a:rPr lang="en-US" sz="2000" dirty="0" smtClean="0">
                <a:solidFill>
                  <a:schemeClr val="accent1"/>
                </a:solidFill>
              </a:rPr>
              <a:t>).</a:t>
            </a:r>
            <a:r>
              <a:rPr lang="en-US" sz="2000" dirty="0" smtClean="0">
                <a:solidFill>
                  <a:schemeClr val="accent1"/>
                </a:solidFill>
              </a:rPr>
              <a:t/>
            </a:r>
            <a:br>
              <a:rPr lang="en-US" sz="2000" dirty="0" smtClean="0">
                <a:solidFill>
                  <a:schemeClr val="accent1"/>
                </a:solidFill>
              </a:rPr>
            </a:br>
            <a:endParaRPr lang="en-US" sz="20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Saplings showed stochastic growth rate, while adults showed linear growth.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728" y="0"/>
            <a:ext cx="10515600" cy="1325563"/>
          </a:xfrm>
        </p:spPr>
        <p:txBody>
          <a:bodyPr/>
          <a:lstStyle/>
          <a:p>
            <a:r>
              <a:rPr lang="en-US" dirty="0" smtClean="0"/>
              <a:t>Determining Sapling Growth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8" y="3611017"/>
            <a:ext cx="5780427" cy="2890214"/>
          </a:xfrm>
        </p:spPr>
      </p:pic>
      <p:sp>
        <p:nvSpPr>
          <p:cNvPr id="10" name="TextBox 9"/>
          <p:cNvSpPr txBox="1"/>
          <p:nvPr/>
        </p:nvSpPr>
        <p:spPr>
          <a:xfrm>
            <a:off x="303711" y="1161673"/>
            <a:ext cx="96784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Growth of saplings in the SORTIE-ND model was determined additionally by stochastic nitrogen and temperature, making ideal growth difficult to determine.</a:t>
            </a:r>
            <a:br>
              <a:rPr lang="en-US" dirty="0" smtClean="0">
                <a:solidFill>
                  <a:schemeClr val="accent1"/>
                </a:solidFill>
              </a:rPr>
            </a:b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To better parameterize this rate we conducted several trails of calibration using differing understory suppression.</a:t>
            </a:r>
            <a:br>
              <a:rPr lang="en-US" dirty="0" smtClean="0">
                <a:solidFill>
                  <a:schemeClr val="accent1"/>
                </a:solidFill>
              </a:rPr>
            </a:b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70 percent of the ideal growth seemed to best capture </a:t>
            </a:r>
            <a:r>
              <a:rPr lang="en-US" dirty="0" smtClean="0">
                <a:solidFill>
                  <a:schemeClr val="accent1"/>
                </a:solidFill>
              </a:rPr>
              <a:t>basal </a:t>
            </a:r>
            <a:r>
              <a:rPr lang="en-US" dirty="0" smtClean="0">
                <a:solidFill>
                  <a:schemeClr val="accent1"/>
                </a:solidFill>
              </a:rPr>
              <a:t>area </a:t>
            </a:r>
            <a:r>
              <a:rPr lang="en-US" dirty="0" smtClean="0">
                <a:solidFill>
                  <a:schemeClr val="accent1"/>
                </a:solidFill>
              </a:rPr>
              <a:t>in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the PPA model. 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3092" y="3611017"/>
            <a:ext cx="285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Biomass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12" y="0"/>
            <a:ext cx="10515600" cy="1325563"/>
          </a:xfrm>
        </p:spPr>
        <p:txBody>
          <a:bodyPr/>
          <a:lstStyle/>
          <a:p>
            <a:r>
              <a:rPr lang="en-US" dirty="0" smtClean="0"/>
              <a:t>Reproduction and Mortality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73" y="3202869"/>
            <a:ext cx="5503818" cy="33022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7" y="3213320"/>
            <a:ext cx="5852160" cy="3291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927" y="1077686"/>
            <a:ext cx="11360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 500 </a:t>
            </a:r>
            <a:r>
              <a:rPr lang="en-US" sz="2000" dirty="0" smtClean="0">
                <a:solidFill>
                  <a:schemeClr val="accent1"/>
                </a:solidFill>
              </a:rPr>
              <a:t>year run of the full SORTIE-ND model was run for Harvard Forest, with all species present.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 At each time step </a:t>
            </a:r>
            <a:r>
              <a:rPr lang="en-US" sz="2000" dirty="0" smtClean="0">
                <a:solidFill>
                  <a:schemeClr val="accent1"/>
                </a:solidFill>
              </a:rPr>
              <a:t>and each species, </a:t>
            </a:r>
            <a:r>
              <a:rPr lang="en-US" sz="2000" dirty="0" smtClean="0">
                <a:solidFill>
                  <a:schemeClr val="accent1"/>
                </a:solidFill>
              </a:rPr>
              <a:t>the </a:t>
            </a:r>
            <a:r>
              <a:rPr lang="en-US" sz="2000" dirty="0" smtClean="0">
                <a:solidFill>
                  <a:schemeClr val="accent1"/>
                </a:solidFill>
              </a:rPr>
              <a:t>number of seedlings that transitioned into saplings was determined </a:t>
            </a:r>
            <a:r>
              <a:rPr lang="en-US" sz="2000" dirty="0" smtClean="0">
                <a:solidFill>
                  <a:schemeClr val="accent1"/>
                </a:solidFill>
              </a:rPr>
              <a:t>and </a:t>
            </a:r>
            <a:r>
              <a:rPr lang="en-US" sz="2000" dirty="0" smtClean="0">
                <a:solidFill>
                  <a:schemeClr val="accent1"/>
                </a:solidFill>
              </a:rPr>
              <a:t>used as a mechanistic </a:t>
            </a:r>
            <a:r>
              <a:rPr lang="en-US" sz="2000" dirty="0" smtClean="0">
                <a:solidFill>
                  <a:schemeClr val="accent1"/>
                </a:solidFill>
              </a:rPr>
              <a:t>introduction with the PPA model. </a:t>
            </a:r>
            <a:br>
              <a:rPr lang="en-US" sz="2000" dirty="0" smtClean="0">
                <a:solidFill>
                  <a:schemeClr val="accent1"/>
                </a:solidFill>
              </a:rPr>
            </a:br>
            <a:endParaRPr lang="en-US" sz="20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The probability of mortality at any given </a:t>
            </a:r>
            <a:r>
              <a:rPr lang="en-US" sz="2000" dirty="0" err="1" smtClean="0">
                <a:solidFill>
                  <a:schemeClr val="accent1"/>
                </a:solidFill>
              </a:rPr>
              <a:t>timestep</a:t>
            </a:r>
            <a:r>
              <a:rPr lang="en-US" sz="2000" dirty="0" smtClean="0">
                <a:solidFill>
                  <a:schemeClr val="accent1"/>
                </a:solidFill>
              </a:rPr>
              <a:t> for adults and saplings at was determined.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This was applied as the probability of mortality for the PPA simulation.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57" y="576455"/>
            <a:ext cx="6762750" cy="54746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511629"/>
            <a:ext cx="45127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Our PPA algorithm </a:t>
            </a:r>
            <a:r>
              <a:rPr lang="en-US" sz="2400" dirty="0">
                <a:solidFill>
                  <a:schemeClr val="bg1"/>
                </a:solidFill>
              </a:rPr>
              <a:t>combined the functions of </a:t>
            </a:r>
            <a:r>
              <a:rPr lang="en-US" sz="2400" dirty="0" smtClean="0">
                <a:solidFill>
                  <a:schemeClr val="bg1"/>
                </a:solidFill>
              </a:rPr>
              <a:t>mortality, </a:t>
            </a:r>
            <a:r>
              <a:rPr lang="en-US" sz="2400" dirty="0">
                <a:solidFill>
                  <a:schemeClr val="bg1"/>
                </a:solidFill>
              </a:rPr>
              <a:t>sapling formation, </a:t>
            </a:r>
            <a:r>
              <a:rPr lang="en-US" sz="2400" dirty="0" smtClean="0">
                <a:solidFill>
                  <a:schemeClr val="bg1"/>
                </a:solidFill>
              </a:rPr>
              <a:t>determination of </a:t>
            </a: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smtClean="0">
                <a:solidFill>
                  <a:schemeClr val="bg1"/>
                </a:solidFill>
              </a:rPr>
              <a:t>perfect 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lasticity </a:t>
            </a: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pproximation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applied growth.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To test the model, we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compared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3 replications of SORTIE-ND and PPA </a:t>
            </a:r>
            <a:r>
              <a:rPr lang="en-US" sz="2400" dirty="0" smtClean="0">
                <a:solidFill>
                  <a:schemeClr val="bg1"/>
                </a:solidFill>
              </a:rPr>
              <a:t>models </a:t>
            </a:r>
            <a:r>
              <a:rPr lang="en-US" sz="2400" dirty="0" smtClean="0">
                <a:solidFill>
                  <a:schemeClr val="bg1"/>
                </a:solidFill>
              </a:rPr>
              <a:t>for the Harvard Forest over 200 years.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75" y="49369"/>
            <a:ext cx="10515600" cy="1325563"/>
          </a:xfrm>
        </p:spPr>
        <p:txBody>
          <a:bodyPr/>
          <a:lstStyle/>
          <a:p>
            <a:r>
              <a:rPr lang="en-US" dirty="0" smtClean="0"/>
              <a:t>Results: Adult Trees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9" y="1739297"/>
            <a:ext cx="5516882" cy="2758441"/>
          </a:xfrm>
        </p:spPr>
      </p:pic>
      <p:sp>
        <p:nvSpPr>
          <p:cNvPr id="3" name="TextBox 2"/>
          <p:cNvSpPr txBox="1"/>
          <p:nvPr/>
        </p:nvSpPr>
        <p:spPr>
          <a:xfrm>
            <a:off x="494732" y="4831307"/>
            <a:ext cx="11054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Basal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area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within 1.5 m</a:t>
            </a:r>
            <a:r>
              <a:rPr lang="en-US" baseline="300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/ha in the first hundred years, within 5 m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/ha in the next 100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Stem densities in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PPA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model were consistently higher than the SORTIE-ND model,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varying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 as much as 200 trees per hectare.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3500" y="1405729"/>
            <a:ext cx="38481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Biomass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8100" y="1405729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Number of individuals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1731811"/>
            <a:ext cx="5531854" cy="27659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537" y="3448088"/>
            <a:ext cx="7585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345625" y="3586588"/>
            <a:ext cx="1059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SORTIE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345625" y="3812453"/>
            <a:ext cx="1059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PPA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0065328" y="3449766"/>
            <a:ext cx="588353" cy="275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0010776" y="3767328"/>
            <a:ext cx="1059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SORTIE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778" y="3841932"/>
            <a:ext cx="209550" cy="333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065328" y="3972912"/>
            <a:ext cx="1059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PPA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11409218" y="2669997"/>
            <a:ext cx="431996" cy="662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7" y="3649478"/>
            <a:ext cx="5562600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62" y="3646212"/>
            <a:ext cx="5569131" cy="27845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0593" y="141515"/>
            <a:ext cx="10515600" cy="1325563"/>
          </a:xfrm>
        </p:spPr>
        <p:txBody>
          <a:bodyPr/>
          <a:lstStyle/>
          <a:p>
            <a:r>
              <a:rPr lang="en-US" dirty="0" smtClean="0"/>
              <a:t>Results: Saplings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0593" y="1325563"/>
            <a:ext cx="1149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Sapling basal area was within .5 m</a:t>
            </a:r>
            <a:r>
              <a:rPr lang="en-US" baseline="30000" dirty="0" smtClean="0">
                <a:solidFill>
                  <a:schemeClr val="accent1">
                    <a:lumMod val="75000"/>
                  </a:schemeClr>
                </a:solidFill>
              </a:rPr>
              <a:t>2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per ha.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Sapling density was within 100 stems per hectare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and had less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than a 5%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variance.</a:t>
            </a:r>
            <a:endParaRPr lang="en-US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9955" y="3276880"/>
            <a:ext cx="38481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Biomass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69580" y="3276880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Number of individuals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8474" y="3955086"/>
            <a:ext cx="1059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SORTIE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88474" y="4232085"/>
            <a:ext cx="1059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PPA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09205" y="3700359"/>
            <a:ext cx="7585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5489" y="3707316"/>
            <a:ext cx="7585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157175" y="3906919"/>
            <a:ext cx="1059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SORTIE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160667" y="4133706"/>
            <a:ext cx="1059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PPA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462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04800"/>
            <a:ext cx="9875520" cy="1356360"/>
          </a:xfrm>
        </p:spPr>
        <p:txBody>
          <a:bodyPr/>
          <a:lstStyle/>
          <a:p>
            <a:r>
              <a:rPr lang="en-US" dirty="0" smtClean="0"/>
              <a:t>Overall biomass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524000"/>
            <a:ext cx="9872871" cy="4038600"/>
          </a:xfrm>
        </p:spPr>
        <p:txBody>
          <a:bodyPr/>
          <a:lstStyle/>
          <a:p>
            <a:r>
              <a:rPr lang="en-US" dirty="0" smtClean="0"/>
              <a:t>The simplified PPA model capture major dynamics in biomass and growth </a:t>
            </a:r>
            <a:r>
              <a:rPr lang="en-US" dirty="0" smtClean="0"/>
              <a:t>levels across </a:t>
            </a:r>
            <a:r>
              <a:rPr lang="en-US" dirty="0" smtClean="0"/>
              <a:t>a landscape.</a:t>
            </a:r>
          </a:p>
          <a:p>
            <a:r>
              <a:rPr lang="en-US" dirty="0" smtClean="0"/>
              <a:t>PPA model seems to capture sapling density rates, but will over predict the amount of adults on the landscape.</a:t>
            </a:r>
          </a:p>
          <a:p>
            <a:r>
              <a:rPr lang="en-US" dirty="0" smtClean="0"/>
              <a:t>This seems to provide </a:t>
            </a:r>
            <a:r>
              <a:rPr lang="en-US" dirty="0" smtClean="0"/>
              <a:t>accurate predictions for dynamics such as </a:t>
            </a:r>
            <a:r>
              <a:rPr lang="en-US" dirty="0" smtClean="0"/>
              <a:t>vegetative carbon </a:t>
            </a:r>
            <a:r>
              <a:rPr lang="en-US" dirty="0" smtClean="0"/>
              <a:t>content on the </a:t>
            </a:r>
            <a:r>
              <a:rPr lang="en-US" dirty="0" smtClean="0"/>
              <a:t>landscape.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12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227965"/>
            <a:ext cx="10515600" cy="1325563"/>
          </a:xfrm>
        </p:spPr>
        <p:txBody>
          <a:bodyPr/>
          <a:lstStyle/>
          <a:p>
            <a:r>
              <a:rPr lang="en-US" dirty="0" smtClean="0"/>
              <a:t>Results: Community Composition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63" y="1553528"/>
            <a:ext cx="5645494" cy="2822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3" y="1573707"/>
            <a:ext cx="5605136" cy="2802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3400" y="1192735"/>
            <a:ext cx="285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PPA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9192" y="1184196"/>
            <a:ext cx="285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SORTIE-ND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063" y="4745607"/>
            <a:ext cx="1120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Community composition varied between the two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The SORTIE-ND remained </a:t>
            </a:r>
            <a:r>
              <a:rPr lang="en-US" dirty="0" smtClean="0">
                <a:solidFill>
                  <a:schemeClr val="accent1"/>
                </a:solidFill>
              </a:rPr>
              <a:t>as an </a:t>
            </a:r>
            <a:r>
              <a:rPr lang="en-US" dirty="0" smtClean="0">
                <a:solidFill>
                  <a:schemeClr val="accent1"/>
                </a:solidFill>
              </a:rPr>
              <a:t>eastern </a:t>
            </a:r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 smtClean="0">
                <a:solidFill>
                  <a:schemeClr val="accent1"/>
                </a:solidFill>
              </a:rPr>
              <a:t>emlock dominated system, while the PPA became a red-maple or co-dominated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Barring a major disturbance, previous understanding states that hemlock dominated forests would remain so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.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6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Successional dynamics in Harvard Forest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7"/>
          <a:stretch/>
        </p:blipFill>
        <p:spPr>
          <a:xfrm>
            <a:off x="4634757" y="2448558"/>
            <a:ext cx="2892005" cy="31140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22"/>
          <a:stretch/>
        </p:blipFill>
        <p:spPr>
          <a:xfrm>
            <a:off x="8225572" y="2448557"/>
            <a:ext cx="3084062" cy="3114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45" y="2448559"/>
            <a:ext cx="2991702" cy="311403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447800" y="5674347"/>
            <a:ext cx="897636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34757" y="6131548"/>
            <a:ext cx="49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Time since last disturbance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286327"/>
            <a:ext cx="9875520" cy="1356360"/>
          </a:xfrm>
        </p:spPr>
        <p:txBody>
          <a:bodyPr/>
          <a:lstStyle/>
          <a:p>
            <a:r>
              <a:rPr lang="en-US" dirty="0" smtClean="0"/>
              <a:t>Eastern Hemlock (</a:t>
            </a:r>
            <a:r>
              <a:rPr lang="en-US" i="1" dirty="0" err="1" smtClean="0"/>
              <a:t>Tsuga</a:t>
            </a:r>
            <a:r>
              <a:rPr lang="en-US" i="1" dirty="0" smtClean="0"/>
              <a:t> </a:t>
            </a:r>
            <a:r>
              <a:rPr lang="en-US" i="1" dirty="0" err="1" smtClean="0"/>
              <a:t>canadensis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4" y="2322175"/>
            <a:ext cx="5105136" cy="2552568"/>
          </a:xfrm>
        </p:spPr>
      </p:pic>
      <p:sp>
        <p:nvSpPr>
          <p:cNvPr id="3" name="TextBox 2"/>
          <p:cNvSpPr txBox="1"/>
          <p:nvPr/>
        </p:nvSpPr>
        <p:spPr>
          <a:xfrm>
            <a:off x="5892139" y="2322175"/>
            <a:ext cx="57634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The dominant species at Harvard Forest. </a:t>
            </a:r>
            <a:br>
              <a:rPr lang="en-US" sz="2200" dirty="0" smtClean="0">
                <a:solidFill>
                  <a:schemeClr val="accent1"/>
                </a:solidFill>
              </a:rPr>
            </a:br>
            <a:endParaRPr lang="en-US" sz="22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Shade tolerant: </a:t>
            </a:r>
            <a:r>
              <a:rPr lang="en-US" sz="2200" dirty="0" smtClean="0">
                <a:solidFill>
                  <a:schemeClr val="accent1"/>
                </a:solidFill>
              </a:rPr>
              <a:t>grows </a:t>
            </a:r>
            <a:r>
              <a:rPr lang="en-US" sz="2200" dirty="0" smtClean="0">
                <a:solidFill>
                  <a:schemeClr val="accent1"/>
                </a:solidFill>
              </a:rPr>
              <a:t>slow under low light conditions waiting for gaps in the canopy.</a:t>
            </a:r>
            <a:br>
              <a:rPr lang="en-US" sz="2200" dirty="0" smtClean="0">
                <a:solidFill>
                  <a:schemeClr val="accent1"/>
                </a:solidFill>
              </a:rPr>
            </a:br>
            <a:endParaRPr lang="en-US" sz="22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Creates lots of shade that crowds out understory </a:t>
            </a:r>
            <a:r>
              <a:rPr lang="en-US" sz="2200" dirty="0" smtClean="0">
                <a:solidFill>
                  <a:schemeClr val="accent1"/>
                </a:solidFill>
              </a:rPr>
              <a:t>tree growth</a:t>
            </a:r>
            <a:r>
              <a:rPr lang="en-US" sz="2200" dirty="0" smtClean="0">
                <a:solidFill>
                  <a:schemeClr val="accent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775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27986"/>
            <a:ext cx="10515600" cy="1325563"/>
          </a:xfrm>
        </p:spPr>
        <p:txBody>
          <a:bodyPr/>
          <a:lstStyle/>
          <a:p>
            <a:r>
              <a:rPr lang="en-US" dirty="0" smtClean="0"/>
              <a:t> Forests and global carbon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432" y="1142220"/>
            <a:ext cx="8021053" cy="45458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 smtClean="0"/>
          </a:p>
          <a:p>
            <a:r>
              <a:rPr lang="en-US" dirty="0"/>
              <a:t>Woody biomass </a:t>
            </a:r>
            <a:r>
              <a:rPr lang="en-US" dirty="0" smtClean="0"/>
              <a:t>makes up </a:t>
            </a:r>
            <a:r>
              <a:rPr lang="en-US" dirty="0" smtClean="0"/>
              <a:t>½  as </a:t>
            </a:r>
            <a:r>
              <a:rPr lang="en-US" dirty="0"/>
              <a:t>much carbon as the atmospheric pool.</a:t>
            </a:r>
          </a:p>
          <a:p>
            <a:r>
              <a:rPr lang="en-US" dirty="0" smtClean="0"/>
              <a:t>Changes </a:t>
            </a:r>
            <a:r>
              <a:rPr lang="en-US" dirty="0"/>
              <a:t>in climate are expect to alter vegetation patterns through </a:t>
            </a:r>
            <a:r>
              <a:rPr lang="en-US" dirty="0" smtClean="0"/>
              <a:t>changes </a:t>
            </a:r>
            <a:r>
              <a:rPr lang="en-US" dirty="0"/>
              <a:t>in CO2 enrichment, climate stressors, and disturbance </a:t>
            </a:r>
            <a:r>
              <a:rPr lang="en-US" dirty="0" smtClean="0"/>
              <a:t>regimes.</a:t>
            </a:r>
            <a:endParaRPr lang="en-US" dirty="0"/>
          </a:p>
          <a:p>
            <a:r>
              <a:rPr lang="en-US" dirty="0" smtClean="0"/>
              <a:t>Many conflicting predictions exist as to whether global vegetation will be a source or sink of carbon.</a:t>
            </a:r>
          </a:p>
          <a:p>
            <a:r>
              <a:rPr lang="en-US" dirty="0" smtClean="0"/>
              <a:t>How this will alter vegetative carbon dynamics is uncertain, but must be accounted for in global or regional climate change </a:t>
            </a:r>
            <a:r>
              <a:rPr lang="en-US" dirty="0" smtClean="0"/>
              <a:t>models</a:t>
            </a:r>
            <a:r>
              <a:rPr lang="en-US" dirty="0" smtClean="0"/>
              <a:t> </a:t>
            </a:r>
            <a:r>
              <a:rPr lang="en-US" dirty="0" smtClean="0"/>
              <a:t>in order for them to be accurate.   </a:t>
            </a:r>
          </a:p>
          <a:p>
            <a:endParaRPr lang="en-US" dirty="0"/>
          </a:p>
        </p:txBody>
      </p:sp>
      <p:pic>
        <p:nvPicPr>
          <p:cNvPr id="2050" name="Picture 2" descr="Image result for tree carb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19" y="1864406"/>
            <a:ext cx="3740013" cy="31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6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86" y="360218"/>
            <a:ext cx="9875520" cy="886691"/>
          </a:xfrm>
        </p:spPr>
        <p:txBody>
          <a:bodyPr/>
          <a:lstStyle/>
          <a:p>
            <a:r>
              <a:rPr lang="en-US" dirty="0" smtClean="0"/>
              <a:t>Red Maple (</a:t>
            </a:r>
            <a:r>
              <a:rPr lang="en-US" i="1" dirty="0" smtClean="0"/>
              <a:t>Acer </a:t>
            </a:r>
            <a:r>
              <a:rPr lang="en-US" i="1" dirty="0" err="1"/>
              <a:t>r</a:t>
            </a:r>
            <a:r>
              <a:rPr lang="en-US" i="1" dirty="0" err="1" smtClean="0"/>
              <a:t>ubrum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1294" y="2101932"/>
            <a:ext cx="4892162" cy="4516582"/>
          </a:xfrm>
        </p:spPr>
        <p:txBody>
          <a:bodyPr/>
          <a:lstStyle/>
          <a:p>
            <a:r>
              <a:rPr lang="en-US" dirty="0" smtClean="0"/>
              <a:t>Mid shade tolerant. </a:t>
            </a:r>
          </a:p>
          <a:p>
            <a:r>
              <a:rPr lang="en-US" dirty="0" smtClean="0"/>
              <a:t>Often forest dense monocultures.</a:t>
            </a:r>
          </a:p>
          <a:p>
            <a:r>
              <a:rPr lang="en-US" dirty="0" smtClean="0"/>
              <a:t>Can maintain itself as climax community in some conditions, but will not succeed more shade tolerant species such as eastern </a:t>
            </a:r>
            <a:r>
              <a:rPr lang="en-US" dirty="0" smtClean="0"/>
              <a:t>hemlock.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" y="2332759"/>
            <a:ext cx="5105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6680"/>
            <a:ext cx="9875520" cy="1356360"/>
          </a:xfrm>
        </p:spPr>
        <p:txBody>
          <a:bodyPr/>
          <a:lstStyle/>
          <a:p>
            <a:r>
              <a:rPr lang="en-US" dirty="0" smtClean="0"/>
              <a:t>White Pine (</a:t>
            </a:r>
            <a:r>
              <a:rPr lang="en-US" i="1" dirty="0" err="1" smtClean="0"/>
              <a:t>Pinus</a:t>
            </a:r>
            <a:r>
              <a:rPr lang="en-US" i="1" dirty="0" smtClean="0"/>
              <a:t> </a:t>
            </a:r>
            <a:r>
              <a:rPr lang="en-US" i="1" dirty="0" err="1" smtClean="0"/>
              <a:t>strobus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12732"/>
            <a:ext cx="5120640" cy="256032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54528" y="1965960"/>
            <a:ext cx="5000082" cy="413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Early </a:t>
            </a:r>
            <a:r>
              <a:rPr lang="en-US" dirty="0" smtClean="0"/>
              <a:t>successional: can </a:t>
            </a:r>
            <a:r>
              <a:rPr lang="en-US" dirty="0" smtClean="0"/>
              <a:t>be a pioneer species but is less susceptible then most to succession due to shade tolerance.</a:t>
            </a:r>
          </a:p>
          <a:p>
            <a:r>
              <a:rPr lang="en-US" dirty="0" smtClean="0"/>
              <a:t>Will not often regenerate in established forests.</a:t>
            </a:r>
          </a:p>
          <a:p>
            <a:r>
              <a:rPr lang="en-US" dirty="0" smtClean="0"/>
              <a:t>Will not often outcompete more shade tolerant species </a:t>
            </a:r>
            <a:r>
              <a:rPr lang="en-US" dirty="0" smtClean="0"/>
              <a:t>without disturbance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218" y="294640"/>
            <a:ext cx="9875520" cy="1356360"/>
          </a:xfrm>
        </p:spPr>
        <p:txBody>
          <a:bodyPr/>
          <a:lstStyle/>
          <a:p>
            <a:r>
              <a:rPr lang="en-US" dirty="0" smtClean="0"/>
              <a:t>Community succession in PPA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109" y="1651000"/>
            <a:ext cx="9872871" cy="4038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Highly shade-tolerant species such as eastern hemlock are </a:t>
            </a:r>
            <a:r>
              <a:rPr lang="en-US" dirty="0" smtClean="0"/>
              <a:t>underperforming</a:t>
            </a:r>
            <a:r>
              <a:rPr lang="en-US" dirty="0"/>
              <a:t> </a:t>
            </a:r>
            <a:r>
              <a:rPr lang="en-US" dirty="0" smtClean="0"/>
              <a:t>landscape level biomass.</a:t>
            </a:r>
            <a:endParaRPr lang="en-US" dirty="0" smtClean="0"/>
          </a:p>
          <a:p>
            <a:r>
              <a:rPr lang="en-US" dirty="0" smtClean="0"/>
              <a:t>Mid successional species, such as red oak and red maple are </a:t>
            </a:r>
            <a:r>
              <a:rPr lang="en-US" dirty="0" smtClean="0"/>
              <a:t>over-performing landscape level biomass.</a:t>
            </a:r>
            <a:endParaRPr lang="en-US" dirty="0" smtClean="0"/>
          </a:p>
          <a:p>
            <a:r>
              <a:rPr lang="en-US" dirty="0" smtClean="0"/>
              <a:t>Early successional species, such as white pine, are preforming as expected.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aspects of the model may lead to these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283028"/>
            <a:ext cx="9875520" cy="135636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78" y="1291045"/>
            <a:ext cx="9872871" cy="4038600"/>
          </a:xfrm>
        </p:spPr>
        <p:txBody>
          <a:bodyPr/>
          <a:lstStyle/>
          <a:p>
            <a:r>
              <a:rPr lang="en-US" dirty="0" smtClean="0"/>
              <a:t>Species that </a:t>
            </a:r>
            <a:r>
              <a:rPr lang="en-US" dirty="0" smtClean="0"/>
              <a:t>over-performed growth </a:t>
            </a:r>
            <a:r>
              <a:rPr lang="en-US" dirty="0" smtClean="0"/>
              <a:t>in the PPA, held no direct advantage in either lower mortality rates, higher growth rates or higher fecundity rates.</a:t>
            </a:r>
          </a:p>
          <a:p>
            <a:r>
              <a:rPr lang="en-US" dirty="0" smtClean="0"/>
              <a:t>Similarly species that underperformed in the PPA, had some of the lowest mortality rates and average growth rates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Some of the species that did best in the PPA model however, had higher </a:t>
            </a:r>
            <a:r>
              <a:rPr lang="en-US" dirty="0" err="1" smtClean="0"/>
              <a:t>allometric</a:t>
            </a:r>
            <a:r>
              <a:rPr lang="en-US" dirty="0" smtClean="0"/>
              <a:t> height coefficients.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354" y="260259"/>
            <a:ext cx="11364685" cy="1356360"/>
          </a:xfrm>
        </p:spPr>
        <p:txBody>
          <a:bodyPr/>
          <a:lstStyle/>
          <a:p>
            <a:r>
              <a:rPr lang="en-US" dirty="0" smtClean="0"/>
              <a:t>Understory growth and its impact on community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600" y="1616619"/>
            <a:ext cx="10515600" cy="4351338"/>
          </a:xfrm>
        </p:spPr>
        <p:txBody>
          <a:bodyPr/>
          <a:lstStyle/>
          <a:p>
            <a:r>
              <a:rPr lang="en-US" dirty="0" smtClean="0"/>
              <a:t>Each species was applied a uniform understory growth </a:t>
            </a:r>
            <a:r>
              <a:rPr lang="en-US" dirty="0" smtClean="0"/>
              <a:t>reduction</a:t>
            </a:r>
            <a:r>
              <a:rPr lang="en-US" dirty="0"/>
              <a:t> </a:t>
            </a:r>
            <a:r>
              <a:rPr lang="en-US" dirty="0" smtClean="0"/>
              <a:t>(10%) of ideal.</a:t>
            </a:r>
            <a:endParaRPr lang="en-US" dirty="0" smtClean="0"/>
          </a:p>
          <a:p>
            <a:r>
              <a:rPr lang="en-US" dirty="0" smtClean="0"/>
              <a:t>Within the model, given much higher sapling mortality, slow sapling </a:t>
            </a:r>
            <a:r>
              <a:rPr lang="en-US" dirty="0" smtClean="0"/>
              <a:t>growth </a:t>
            </a:r>
            <a:r>
              <a:rPr lang="en-US" dirty="0" smtClean="0"/>
              <a:t>increases overall mortality.</a:t>
            </a:r>
          </a:p>
          <a:p>
            <a:r>
              <a:rPr lang="en-US" dirty="0" smtClean="0"/>
              <a:t>This is not the case in nature. Species like eastern hemlock which can remain in the understory almost </a:t>
            </a:r>
            <a:r>
              <a:rPr lang="en-US" dirty="0" smtClean="0"/>
              <a:t>indefinitely.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89" y="3648731"/>
            <a:ext cx="5570782" cy="2936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0" y="3839808"/>
            <a:ext cx="4122716" cy="27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12" y="97435"/>
            <a:ext cx="10515600" cy="1325563"/>
          </a:xfrm>
        </p:spPr>
        <p:txBody>
          <a:bodyPr/>
          <a:lstStyle/>
          <a:p>
            <a:r>
              <a:rPr lang="en-US" dirty="0" smtClean="0"/>
              <a:t>Differing methods </a:t>
            </a:r>
            <a:r>
              <a:rPr lang="en-US" dirty="0" smtClean="0"/>
              <a:t>of dispersal and mortality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112" y="1194398"/>
            <a:ext cx="10515600" cy="4351338"/>
          </a:xfrm>
        </p:spPr>
        <p:txBody>
          <a:bodyPr/>
          <a:lstStyle/>
          <a:p>
            <a:r>
              <a:rPr lang="en-US" dirty="0" smtClean="0"/>
              <a:t>The SORTIE </a:t>
            </a:r>
            <a:r>
              <a:rPr lang="en-US" dirty="0" smtClean="0"/>
              <a:t>model had more complex metrics for mortality and fecundity that may suppress red oak and maple and lead to greater hemlock dominance.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sz="2200" dirty="0" smtClean="0"/>
              <a:t>Spatially explicit fecundity </a:t>
            </a:r>
            <a:r>
              <a:rPr lang="en-US" sz="2200" dirty="0" smtClean="0"/>
              <a:t>can allow for greater self-replication </a:t>
            </a:r>
            <a:r>
              <a:rPr lang="en-US" sz="2200" dirty="0" smtClean="0"/>
              <a:t>by some species, and succession in others.</a:t>
            </a:r>
          </a:p>
          <a:p>
            <a:r>
              <a:rPr lang="en-US" dirty="0" smtClean="0"/>
              <a:t>Without accounting directly for tree age, many cohorts of hemlock may have died that would have likely not in a </a:t>
            </a:r>
            <a:r>
              <a:rPr lang="en-US" dirty="0" smtClean="0"/>
              <a:t>SORTIE </a:t>
            </a:r>
            <a:r>
              <a:rPr lang="en-US" dirty="0" smtClean="0"/>
              <a:t>simulation.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79" y="3649233"/>
            <a:ext cx="4909051" cy="29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07" y="155645"/>
            <a:ext cx="9875520" cy="135636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107" y="1446998"/>
            <a:ext cx="9872871" cy="4038600"/>
          </a:xfrm>
        </p:spPr>
        <p:txBody>
          <a:bodyPr/>
          <a:lstStyle/>
          <a:p>
            <a:r>
              <a:rPr lang="en-US"/>
              <a:t>P</a:t>
            </a:r>
            <a:r>
              <a:rPr lang="en-US" smtClean="0"/>
              <a:t>arameterization </a:t>
            </a:r>
            <a:r>
              <a:rPr lang="en-US" dirty="0" smtClean="0"/>
              <a:t>of </a:t>
            </a:r>
            <a:r>
              <a:rPr lang="en-US" dirty="0" smtClean="0"/>
              <a:t>PPA models using SORTIE-ND </a:t>
            </a:r>
            <a:r>
              <a:rPr lang="en-US" dirty="0" smtClean="0"/>
              <a:t>accurate in approximating </a:t>
            </a:r>
            <a:r>
              <a:rPr lang="en-US" dirty="0" smtClean="0"/>
              <a:t>biomass </a:t>
            </a:r>
            <a:r>
              <a:rPr lang="en-US" dirty="0" smtClean="0"/>
              <a:t>dynamics</a:t>
            </a:r>
            <a:r>
              <a:rPr lang="en-US" dirty="0" smtClean="0"/>
              <a:t>, but requires further calibration for species dynamics.</a:t>
            </a:r>
          </a:p>
          <a:p>
            <a:pPr lvl="0"/>
            <a:r>
              <a:rPr lang="en-US" dirty="0"/>
              <a:t>The competition mechanism within spatially explicit and implicit models can lead to different predictions of forest succession and should be accounted for.</a:t>
            </a:r>
          </a:p>
          <a:p>
            <a:r>
              <a:rPr lang="en-US" dirty="0" smtClean="0"/>
              <a:t>Future simulations of the PPA </a:t>
            </a:r>
            <a:r>
              <a:rPr lang="en-US" dirty="0" smtClean="0"/>
              <a:t>need mechanisms of tree growth and mortality that account for species that are slow growing but persistent.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469174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" y="2253824"/>
            <a:ext cx="1180175" cy="1187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3" y="1048836"/>
            <a:ext cx="3530941" cy="11709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" y="185014"/>
            <a:ext cx="3519783" cy="7019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25" y="2462751"/>
            <a:ext cx="2862072" cy="862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1597" y="117566"/>
            <a:ext cx="6130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Thank you </a:t>
            </a:r>
            <a:endParaRPr lang="en-US" sz="4400" dirty="0"/>
          </a:p>
        </p:txBody>
      </p:sp>
      <p:sp>
        <p:nvSpPr>
          <p:cNvPr id="10" name="Rectangle 9"/>
          <p:cNvSpPr/>
          <p:nvPr/>
        </p:nvSpPr>
        <p:spPr>
          <a:xfrm>
            <a:off x="82568" y="3475167"/>
            <a:ext cx="1528549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cs typeface="Helvetica"/>
              </a:rPr>
              <a:t>National </a:t>
            </a:r>
            <a:r>
              <a:rPr lang="en-US" sz="1600" dirty="0">
                <a:solidFill>
                  <a:schemeClr val="bg1"/>
                </a:solidFill>
                <a:cs typeface="Helvetica"/>
              </a:rPr>
              <a:t>Science Foundation REU Program (Award #: DBI-1461057</a:t>
            </a:r>
            <a:r>
              <a:rPr lang="en-US" sz="1600" dirty="0">
                <a:solidFill>
                  <a:schemeClr val="bg1"/>
                </a:solidFill>
                <a:latin typeface="Helvetica"/>
                <a:cs typeface="Helvetica"/>
              </a:rPr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77734" y="3429000"/>
            <a:ext cx="271669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ESTCP Grant: Ecosystem Model Comparison at Multiple Scales and Sites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13" y="887007"/>
            <a:ext cx="6233758" cy="35780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51597" y="4465010"/>
            <a:ext cx="6161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Citations:</a:t>
            </a:r>
            <a:br>
              <a:rPr lang="en-US" dirty="0" smtClean="0"/>
            </a:br>
            <a:r>
              <a:rPr lang="en-US" sz="1200" dirty="0" err="1"/>
              <a:t>Strigul</a:t>
            </a:r>
            <a:r>
              <a:rPr lang="en-US" sz="1200" dirty="0"/>
              <a:t>, N., </a:t>
            </a:r>
            <a:r>
              <a:rPr lang="en-US" sz="1200" dirty="0" err="1"/>
              <a:t>Pristinski</a:t>
            </a:r>
            <a:r>
              <a:rPr lang="en-US" sz="1200" dirty="0"/>
              <a:t>, D., Purves, D., </a:t>
            </a:r>
            <a:r>
              <a:rPr lang="en-US" sz="1200" dirty="0" err="1"/>
              <a:t>Dushoff</a:t>
            </a:r>
            <a:r>
              <a:rPr lang="en-US" sz="1200" dirty="0"/>
              <a:t>, J., &amp; </a:t>
            </a:r>
            <a:r>
              <a:rPr lang="en-US" sz="1200" dirty="0" err="1"/>
              <a:t>Pacala</a:t>
            </a:r>
            <a:r>
              <a:rPr lang="en-US" sz="1200" dirty="0"/>
              <a:t>, S. (2008). </a:t>
            </a:r>
            <a:r>
              <a:rPr lang="en-US" sz="1200" b="1" dirty="0"/>
              <a:t>Scaling from trees to forests: tractable macroscopic equations for forest dynamics</a:t>
            </a:r>
            <a:r>
              <a:rPr lang="en-US" sz="1200" dirty="0"/>
              <a:t>. </a:t>
            </a:r>
            <a:r>
              <a:rPr lang="en-US" sz="1200" i="1" dirty="0"/>
              <a:t>Ecological Monographs</a:t>
            </a:r>
            <a:r>
              <a:rPr lang="en-US" sz="1200" dirty="0"/>
              <a:t>, </a:t>
            </a:r>
            <a:r>
              <a:rPr lang="en-US" sz="1200" i="1" dirty="0"/>
              <a:t>78</a:t>
            </a:r>
            <a:r>
              <a:rPr lang="en-US" sz="1200" dirty="0"/>
              <a:t>(4), 523-545.</a:t>
            </a:r>
            <a:r>
              <a:rPr lang="en-US" sz="1200" dirty="0" smtClean="0"/>
              <a:t> 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err="1" smtClean="0"/>
              <a:t>Pacala</a:t>
            </a:r>
            <a:r>
              <a:rPr lang="en-US" sz="1200" dirty="0"/>
              <a:t>, S. W., </a:t>
            </a:r>
            <a:r>
              <a:rPr lang="en-US" sz="1200" dirty="0" err="1"/>
              <a:t>Canham</a:t>
            </a:r>
            <a:r>
              <a:rPr lang="en-US" sz="1200" dirty="0"/>
              <a:t>, C. D., </a:t>
            </a:r>
            <a:r>
              <a:rPr lang="en-US" sz="1200" dirty="0" err="1"/>
              <a:t>Saponara</a:t>
            </a:r>
            <a:r>
              <a:rPr lang="en-US" sz="1200" dirty="0"/>
              <a:t>, J., </a:t>
            </a:r>
            <a:r>
              <a:rPr lang="en-US" sz="1200" dirty="0" err="1"/>
              <a:t>Silander</a:t>
            </a:r>
            <a:r>
              <a:rPr lang="en-US" sz="1200" dirty="0"/>
              <a:t>, J. A., Kobe, R. K., &amp; </a:t>
            </a:r>
            <a:r>
              <a:rPr lang="en-US" sz="1200" dirty="0" err="1"/>
              <a:t>Ribbens</a:t>
            </a:r>
            <a:r>
              <a:rPr lang="en-US" sz="1200" dirty="0"/>
              <a:t>, E. (1996). </a:t>
            </a:r>
            <a:r>
              <a:rPr lang="en-US" sz="1200" b="1" dirty="0"/>
              <a:t>Forest models defined by field measurements: estimation, error analysis and dynamics.</a:t>
            </a:r>
            <a:r>
              <a:rPr lang="en-US" sz="1200" dirty="0"/>
              <a:t> </a:t>
            </a:r>
            <a:r>
              <a:rPr lang="en-US" sz="1200" i="1" dirty="0"/>
              <a:t>Ecological monographs</a:t>
            </a:r>
            <a:r>
              <a:rPr lang="en-US" sz="1200" dirty="0"/>
              <a:t>, </a:t>
            </a:r>
            <a:r>
              <a:rPr lang="en-US" sz="1200" i="1" dirty="0"/>
              <a:t>66</a:t>
            </a:r>
            <a:r>
              <a:rPr lang="en-US" sz="1200" dirty="0"/>
              <a:t>(1), 1-43</a:t>
            </a:r>
            <a:r>
              <a:rPr lang="en-US" sz="1200" dirty="0" smtClean="0"/>
              <a:t>.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err="1" smtClean="0"/>
              <a:t>Canham</a:t>
            </a:r>
            <a:r>
              <a:rPr lang="en-US" sz="1200" dirty="0"/>
              <a:t>, C. D., </a:t>
            </a:r>
            <a:r>
              <a:rPr lang="en-US" sz="1200" dirty="0" err="1"/>
              <a:t>Papaik</a:t>
            </a:r>
            <a:r>
              <a:rPr lang="en-US" sz="1200" dirty="0"/>
              <a:t>, M. J., </a:t>
            </a:r>
            <a:r>
              <a:rPr lang="en-US" sz="1200" dirty="0" err="1"/>
              <a:t>Uriarte</a:t>
            </a:r>
            <a:r>
              <a:rPr lang="en-US" sz="1200" dirty="0"/>
              <a:t>, M., McWilliams, W. H., Jenkins, J. C., &amp; </a:t>
            </a:r>
            <a:r>
              <a:rPr lang="en-US" sz="1200" dirty="0" err="1"/>
              <a:t>Twery</a:t>
            </a:r>
            <a:r>
              <a:rPr lang="en-US" sz="1200" dirty="0"/>
              <a:t>, M. J. (2006). </a:t>
            </a:r>
            <a:r>
              <a:rPr lang="en-US" sz="1200" b="1" dirty="0"/>
              <a:t>Neighborhood analyses of canopy tree competition along environmental gradients in New England forests. </a:t>
            </a:r>
            <a:r>
              <a:rPr lang="en-US" sz="1200" i="1" dirty="0"/>
              <a:t>Ecological applications</a:t>
            </a:r>
            <a:r>
              <a:rPr lang="en-US" sz="1200" dirty="0"/>
              <a:t>, </a:t>
            </a:r>
            <a:r>
              <a:rPr lang="en-US" sz="1200" i="1" dirty="0"/>
              <a:t>16</a:t>
            </a:r>
            <a:r>
              <a:rPr lang="en-US" sz="1200" dirty="0"/>
              <a:t>(2), 540-554.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23" y="-37174"/>
            <a:ext cx="10515600" cy="1325563"/>
          </a:xfrm>
        </p:spPr>
        <p:txBody>
          <a:bodyPr/>
          <a:lstStyle/>
          <a:p>
            <a:r>
              <a:rPr lang="en-US" dirty="0" smtClean="0"/>
              <a:t>Problems in modeling future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723" y="1080630"/>
            <a:ext cx="11774905" cy="4806364"/>
          </a:xfrm>
        </p:spPr>
        <p:txBody>
          <a:bodyPr>
            <a:normAutofit/>
          </a:bodyPr>
          <a:lstStyle/>
          <a:p>
            <a:r>
              <a:rPr lang="en-US" dirty="0" smtClean="0"/>
              <a:t>Given the complexity and uncertainty of future </a:t>
            </a:r>
            <a:r>
              <a:rPr lang="en-US" dirty="0" smtClean="0"/>
              <a:t>conditions, </a:t>
            </a:r>
            <a:r>
              <a:rPr lang="en-US" dirty="0" smtClean="0"/>
              <a:t>models are necessary that both account for local scale changes but are able to be </a:t>
            </a:r>
            <a:r>
              <a:rPr lang="en-US" dirty="0" smtClean="0"/>
              <a:t>globally </a:t>
            </a:r>
            <a:r>
              <a:rPr lang="en-US" dirty="0" smtClean="0"/>
              <a:t>applied.</a:t>
            </a:r>
          </a:p>
          <a:p>
            <a:r>
              <a:rPr lang="en-US" dirty="0" smtClean="0"/>
              <a:t>This presents a challenge both in quantification and in computational power.</a:t>
            </a:r>
          </a:p>
          <a:p>
            <a:r>
              <a:rPr lang="en-US" dirty="0" smtClean="0"/>
              <a:t>Models </a:t>
            </a:r>
            <a:r>
              <a:rPr lang="en-US" dirty="0" smtClean="0"/>
              <a:t>can often not </a:t>
            </a:r>
            <a:r>
              <a:rPr lang="en-US" dirty="0" smtClean="0"/>
              <a:t>represent every tree in a large landscape, but should still be able to capture emergent dynamics related to change in </a:t>
            </a:r>
            <a:r>
              <a:rPr lang="en-US" dirty="0" smtClean="0"/>
              <a:t>climate and competition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4"/>
          <a:stretch/>
        </p:blipFill>
        <p:spPr>
          <a:xfrm>
            <a:off x="2638697" y="3227975"/>
            <a:ext cx="6305006" cy="33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8" y="-92364"/>
            <a:ext cx="10422577" cy="1356360"/>
          </a:xfrm>
        </p:spPr>
        <p:txBody>
          <a:bodyPr/>
          <a:lstStyle/>
          <a:p>
            <a:r>
              <a:rPr lang="en-US" dirty="0" smtClean="0"/>
              <a:t>Tractable macroscopic equations in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160" y="864408"/>
            <a:ext cx="9872871" cy="4038600"/>
          </a:xfrm>
        </p:spPr>
        <p:txBody>
          <a:bodyPr>
            <a:normAutofit/>
          </a:bodyPr>
          <a:lstStyle/>
          <a:p>
            <a:r>
              <a:rPr lang="en-US" dirty="0" smtClean="0"/>
              <a:t>Take stand level measurements and create simplified competition equations to apply to larger landscapes.</a:t>
            </a:r>
          </a:p>
          <a:p>
            <a:r>
              <a:rPr lang="en-US" dirty="0"/>
              <a:t>Allow for the adjustment to stand level changes in competition, growth </a:t>
            </a:r>
            <a:r>
              <a:rPr lang="en-US" dirty="0" smtClean="0"/>
              <a:t>or disturbance as </a:t>
            </a:r>
            <a:r>
              <a:rPr lang="en-US" dirty="0"/>
              <a:t>they </a:t>
            </a:r>
            <a:r>
              <a:rPr lang="en-US" dirty="0" smtClean="0"/>
              <a:t>are observed.</a:t>
            </a:r>
          </a:p>
          <a:p>
            <a:r>
              <a:rPr lang="en-US" dirty="0" smtClean="0"/>
              <a:t>Currently climate change models take into account coarse vegetation dynamics such as forest type, tractable equations can provide </a:t>
            </a:r>
            <a:r>
              <a:rPr lang="en-US" dirty="0" smtClean="0"/>
              <a:t>far greater </a:t>
            </a:r>
            <a:r>
              <a:rPr lang="en-US" dirty="0" smtClean="0"/>
              <a:t>detail.</a:t>
            </a:r>
          </a:p>
          <a:p>
            <a:r>
              <a:rPr lang="en-US" dirty="0" smtClean="0"/>
              <a:t>Can be </a:t>
            </a:r>
            <a:r>
              <a:rPr lang="en-US" dirty="0" smtClean="0"/>
              <a:t>expanded </a:t>
            </a:r>
            <a:r>
              <a:rPr lang="en-US" dirty="0" smtClean="0"/>
              <a:t>to the landscape or global systems scale without losing </a:t>
            </a:r>
            <a:r>
              <a:rPr lang="en-US" dirty="0" smtClean="0"/>
              <a:t> </a:t>
            </a:r>
            <a:r>
              <a:rPr lang="en-US" dirty="0" smtClean="0"/>
              <a:t>verifiable forest qualities (such as leaf area index, rates of mortality, </a:t>
            </a:r>
            <a:r>
              <a:rPr lang="en-US" dirty="0" smtClean="0"/>
              <a:t>and growth </a:t>
            </a:r>
            <a:r>
              <a:rPr lang="en-US" dirty="0" smtClean="0"/>
              <a:t>dynamics).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5780324" y="4183380"/>
            <a:ext cx="2321163" cy="219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5095576" y="4366260"/>
            <a:ext cx="2127733" cy="2011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380585" y="4823460"/>
            <a:ext cx="1644158" cy="1554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34993" y="5280660"/>
            <a:ext cx="1160583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12757" y="5542346"/>
            <a:ext cx="898071" cy="8490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2757" y="5542346"/>
            <a:ext cx="86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59883" y="418338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2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74" y="14727"/>
            <a:ext cx="10825670" cy="1325563"/>
          </a:xfrm>
        </p:spPr>
        <p:txBody>
          <a:bodyPr/>
          <a:lstStyle/>
          <a:p>
            <a:r>
              <a:rPr lang="en-US" dirty="0" smtClean="0"/>
              <a:t>Perfect plasticity </a:t>
            </a:r>
            <a:r>
              <a:rPr lang="en-US" dirty="0" smtClean="0"/>
              <a:t>approximation (PPA) </a:t>
            </a:r>
            <a:r>
              <a:rPr lang="en-US" sz="1800" dirty="0" err="1" smtClean="0"/>
              <a:t>Strigul</a:t>
            </a:r>
            <a:r>
              <a:rPr lang="en-US" sz="1800" dirty="0" smtClean="0"/>
              <a:t> et al (2008)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568" y="1338430"/>
            <a:ext cx="5963653" cy="5014244"/>
          </a:xfrm>
        </p:spPr>
        <p:txBody>
          <a:bodyPr>
            <a:normAutofit/>
          </a:bodyPr>
          <a:lstStyle/>
          <a:p>
            <a:r>
              <a:rPr lang="en-US" dirty="0" smtClean="0"/>
              <a:t>A spatially </a:t>
            </a:r>
            <a:r>
              <a:rPr lang="en-US" dirty="0" smtClean="0"/>
              <a:t>implicit model that allows for mean-field estimation of the canopy height that separates </a:t>
            </a:r>
            <a:r>
              <a:rPr lang="en-US" dirty="0" err="1" smtClean="0"/>
              <a:t>overstory</a:t>
            </a:r>
            <a:r>
              <a:rPr lang="en-US" dirty="0" smtClean="0"/>
              <a:t> and understory trees.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is used </a:t>
            </a:r>
            <a:r>
              <a:rPr lang="en-US" dirty="0" smtClean="0"/>
              <a:t>to approximate </a:t>
            </a:r>
            <a:r>
              <a:rPr lang="en-US" dirty="0" smtClean="0"/>
              <a:t>tree </a:t>
            </a:r>
            <a:r>
              <a:rPr lang="en-US" dirty="0" smtClean="0"/>
              <a:t>growth and competition dynamics by creating cohorts of ideal and light limited growth.</a:t>
            </a:r>
          </a:p>
          <a:p>
            <a:pPr marL="4572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27" y="2898875"/>
            <a:ext cx="3810917" cy="2008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179" y="1338430"/>
            <a:ext cx="5051652" cy="12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26" y="-34196"/>
            <a:ext cx="10515600" cy="1325563"/>
          </a:xfrm>
        </p:spPr>
        <p:txBody>
          <a:bodyPr/>
          <a:lstStyle/>
          <a:p>
            <a:r>
              <a:rPr lang="en-US" dirty="0" smtClean="0"/>
              <a:t>Assumptions on tree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226" y="1128727"/>
            <a:ext cx="4407568" cy="4902617"/>
          </a:xfrm>
        </p:spPr>
        <p:txBody>
          <a:bodyPr>
            <a:normAutofit/>
          </a:bodyPr>
          <a:lstStyle/>
          <a:p>
            <a:r>
              <a:rPr lang="en-US" dirty="0" smtClean="0"/>
              <a:t>The PPA a</a:t>
            </a:r>
            <a:r>
              <a:rPr lang="en-US" dirty="0" smtClean="0"/>
              <a:t>ssumes </a:t>
            </a:r>
            <a:r>
              <a:rPr lang="en-US" dirty="0" smtClean="0"/>
              <a:t>phototropism </a:t>
            </a:r>
            <a:r>
              <a:rPr lang="en-US" dirty="0"/>
              <a:t>and canopy tessellation of individual trees negates their specific horizontal location with closed </a:t>
            </a:r>
            <a:r>
              <a:rPr lang="en-US" dirty="0" smtClean="0"/>
              <a:t>canopy.</a:t>
            </a:r>
            <a:endParaRPr lang="en-US" dirty="0"/>
          </a:p>
          <a:p>
            <a:r>
              <a:rPr lang="en-US" dirty="0"/>
              <a:t>The result within a closed canopy </a:t>
            </a:r>
            <a:r>
              <a:rPr lang="en-US" dirty="0" smtClean="0"/>
              <a:t>is that the distance from </a:t>
            </a:r>
            <a:r>
              <a:rPr lang="en-US" dirty="0"/>
              <a:t>the photosynthetic part of a tree to the forest floor becomes normalized as trees tessellate to best maximize </a:t>
            </a:r>
            <a:r>
              <a:rPr lang="en-US" dirty="0" smtClean="0"/>
              <a:t>light.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 descr="https://t00.deviantart.net/0IIAe98CLqS0GMpu4QmAkMwIBmY=/fit-in/700x350/filters:fixed_height(100,100):origin()/pre00/964a/th/pre/i/2006/217/5/7/phototropism_in_public_by_poseidon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12" y="1203477"/>
            <a:ext cx="4684312" cy="30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94" y="1203477"/>
            <a:ext cx="2518861" cy="43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87" y="2403856"/>
            <a:ext cx="7477760" cy="4206240"/>
          </a:xfrm>
        </p:spPr>
      </p:pic>
      <p:sp>
        <p:nvSpPr>
          <p:cNvPr id="15" name="TextBox 14"/>
          <p:cNvSpPr txBox="1"/>
          <p:nvPr/>
        </p:nvSpPr>
        <p:spPr>
          <a:xfrm>
            <a:off x="643809" y="1030053"/>
            <a:ext cx="10904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Trees are </a:t>
            </a:r>
            <a:r>
              <a:rPr lang="en-US" sz="2200" dirty="0" smtClean="0">
                <a:solidFill>
                  <a:schemeClr val="accent1"/>
                </a:solidFill>
              </a:rPr>
              <a:t>defined </a:t>
            </a:r>
            <a:r>
              <a:rPr lang="en-US" sz="2200" dirty="0" smtClean="0">
                <a:solidFill>
                  <a:schemeClr val="accent1"/>
                </a:solidFill>
              </a:rPr>
              <a:t>within the model by their diameter at breast height(DBH), crown diameter, and height.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DBH is a commonly gathered metric of tree size </a:t>
            </a:r>
            <a:r>
              <a:rPr lang="en-US" sz="2200" dirty="0" smtClean="0">
                <a:solidFill>
                  <a:schemeClr val="accent1"/>
                </a:solidFill>
              </a:rPr>
              <a:t>and </a:t>
            </a:r>
            <a:r>
              <a:rPr lang="en-US" sz="2200" dirty="0" smtClean="0">
                <a:solidFill>
                  <a:schemeClr val="accent1"/>
                </a:solidFill>
              </a:rPr>
              <a:t>growth gathered in forest inventory. 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51935" y="0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Tree Allometry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46" y="2380674"/>
            <a:ext cx="7477760" cy="420624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0" y="3693639"/>
            <a:ext cx="4369091" cy="790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645" y="1062991"/>
            <a:ext cx="10356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Trees are physically defined within the model by their diameter at breast height(DBH), crown diameter, and height.</a:t>
            </a:r>
            <a:br>
              <a:rPr lang="en-US" sz="2200" dirty="0" smtClean="0">
                <a:solidFill>
                  <a:schemeClr val="accent1"/>
                </a:solidFill>
              </a:rPr>
            </a:br>
            <a:endParaRPr lang="en-US" sz="22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Height is defined </a:t>
            </a:r>
            <a:r>
              <a:rPr lang="en-US" sz="2200" dirty="0" smtClean="0">
                <a:solidFill>
                  <a:schemeClr val="accent1"/>
                </a:solidFill>
              </a:rPr>
              <a:t>through species specific </a:t>
            </a:r>
            <a:r>
              <a:rPr lang="en-US" sz="2200" dirty="0" smtClean="0">
                <a:solidFill>
                  <a:schemeClr val="accent1"/>
                </a:solidFill>
              </a:rPr>
              <a:t>empirical equations based on the </a:t>
            </a:r>
            <a:r>
              <a:rPr lang="en-US" sz="2200" dirty="0" smtClean="0">
                <a:solidFill>
                  <a:schemeClr val="accent1"/>
                </a:solidFill>
              </a:rPr>
              <a:t>DBH. </a:t>
            </a:r>
            <a:endParaRPr lang="en-US" sz="2200" dirty="0" smtClean="0">
              <a:solidFill>
                <a:schemeClr val="accent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6800" y="-120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Tree Allometry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15372</TotalTime>
  <Words>1707</Words>
  <Application>Microsoft Office PowerPoint</Application>
  <PresentationFormat>Widescreen</PresentationFormat>
  <Paragraphs>190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Corbel</vt:lpstr>
      <vt:lpstr>Helvetica</vt:lpstr>
      <vt:lpstr>Basis</vt:lpstr>
      <vt:lpstr>Developing Macroscopic forest equations for The Harvard Forest</vt:lpstr>
      <vt:lpstr>Forest modeling and hierarchy of interactions</vt:lpstr>
      <vt:lpstr> Forests and global carbon</vt:lpstr>
      <vt:lpstr>Problems in modeling future forests</vt:lpstr>
      <vt:lpstr>Tractable macroscopic equations in forests</vt:lpstr>
      <vt:lpstr>Perfect plasticity approximation (PPA) Strigul et al (2008)</vt:lpstr>
      <vt:lpstr>Assumptions on tree properties</vt:lpstr>
      <vt:lpstr> Tree Allometry</vt:lpstr>
      <vt:lpstr> Tree Allometry</vt:lpstr>
      <vt:lpstr>PowerPoint Presentation</vt:lpstr>
      <vt:lpstr>PowerPoint Presentation</vt:lpstr>
      <vt:lpstr>PowerPoint Presentation</vt:lpstr>
      <vt:lpstr>Limitations of the PPA</vt:lpstr>
      <vt:lpstr>Sortie Model Family Pacala et al. (1996)</vt:lpstr>
      <vt:lpstr>PowerPoint Presentation</vt:lpstr>
      <vt:lpstr>PowerPoint Presentation</vt:lpstr>
      <vt:lpstr>Neighborhood Competition Index Canham et al. 2004</vt:lpstr>
      <vt:lpstr>Our goal was to:</vt:lpstr>
      <vt:lpstr>Harvard Forest</vt:lpstr>
      <vt:lpstr>PowerPoint Presentation</vt:lpstr>
      <vt:lpstr>Determining Sapling Growth</vt:lpstr>
      <vt:lpstr>Reproduction and Mortality</vt:lpstr>
      <vt:lpstr>PowerPoint Presentation</vt:lpstr>
      <vt:lpstr>Results: Adult Trees</vt:lpstr>
      <vt:lpstr>Results: Saplings</vt:lpstr>
      <vt:lpstr>Overall biomass</vt:lpstr>
      <vt:lpstr>Results: Community Composition</vt:lpstr>
      <vt:lpstr>Successional dynamics in Harvard Forest</vt:lpstr>
      <vt:lpstr>Eastern Hemlock (Tsuga canadensis)</vt:lpstr>
      <vt:lpstr>Red Maple (Acer rubrum)</vt:lpstr>
      <vt:lpstr>White Pine (Pinus strobus)</vt:lpstr>
      <vt:lpstr>Community succession in PPA</vt:lpstr>
      <vt:lpstr>Parameters</vt:lpstr>
      <vt:lpstr>Understory growth and its impact on community composition</vt:lpstr>
      <vt:lpstr>Differing methods of dispersal and mortality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zachary.robbins</dc:creator>
  <cp:lastModifiedBy>zachary.robbins</cp:lastModifiedBy>
  <cp:revision>105</cp:revision>
  <dcterms:created xsi:type="dcterms:W3CDTF">2018-01-26T18:14:18Z</dcterms:created>
  <dcterms:modified xsi:type="dcterms:W3CDTF">2018-04-14T14:56:50Z</dcterms:modified>
</cp:coreProperties>
</file>